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4.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53.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69" r:id="rId2"/>
    <p:sldMasterId id="2147483673" r:id="rId3"/>
    <p:sldMasterId id="2147483675" r:id="rId4"/>
    <p:sldMasterId id="2147483677" r:id="rId5"/>
    <p:sldMasterId id="2147483679" r:id="rId6"/>
    <p:sldMasterId id="2147483681" r:id="rId7"/>
    <p:sldMasterId id="2147483683" r:id="rId8"/>
    <p:sldMasterId id="2147483710" r:id="rId9"/>
    <p:sldMasterId id="2147483712" r:id="rId10"/>
    <p:sldMasterId id="2147483714" r:id="rId11"/>
    <p:sldMasterId id="2147483716" r:id="rId12"/>
    <p:sldMasterId id="2147483718" r:id="rId13"/>
    <p:sldMasterId id="2147483720" r:id="rId14"/>
    <p:sldMasterId id="2147483722" r:id="rId15"/>
    <p:sldMasterId id="2147483724" r:id="rId16"/>
    <p:sldMasterId id="2147483726" r:id="rId17"/>
    <p:sldMasterId id="2147483730" r:id="rId18"/>
    <p:sldMasterId id="2147483732" r:id="rId19"/>
    <p:sldMasterId id="2147483734" r:id="rId20"/>
    <p:sldMasterId id="2147483736" r:id="rId21"/>
    <p:sldMasterId id="2147483738" r:id="rId22"/>
    <p:sldMasterId id="2147483650" r:id="rId23"/>
    <p:sldMasterId id="2147483663" r:id="rId24"/>
    <p:sldMasterId id="2147483659" r:id="rId25"/>
    <p:sldMasterId id="2147483687" r:id="rId26"/>
    <p:sldMasterId id="2147483754" r:id="rId27"/>
  </p:sldMasterIdLst>
  <p:notesMasterIdLst>
    <p:notesMasterId r:id="rId36"/>
  </p:notesMasterIdLst>
  <p:handoutMasterIdLst>
    <p:handoutMasterId r:id="rId37"/>
  </p:handoutMasterIdLst>
  <p:sldIdLst>
    <p:sldId id="283" r:id="rId28"/>
    <p:sldId id="282" r:id="rId29"/>
    <p:sldId id="285" r:id="rId30"/>
    <p:sldId id="290" r:id="rId31"/>
    <p:sldId id="292" r:id="rId32"/>
    <p:sldId id="287" r:id="rId33"/>
    <p:sldId id="288" r:id="rId34"/>
    <p:sldId id="289"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4D7E"/>
    <a:srgbClr val="D6000D"/>
    <a:srgbClr val="FFCC00"/>
    <a:srgbClr val="00AFAB"/>
    <a:srgbClr val="2F2F2F"/>
    <a:srgbClr val="F2F2F2"/>
    <a:srgbClr val="404040"/>
    <a:srgbClr val="669933"/>
    <a:srgbClr val="007166"/>
    <a:srgbClr val="AC0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9"/>
    <p:restoredTop sz="94645"/>
  </p:normalViewPr>
  <p:slideViewPr>
    <p:cSldViewPr snapToGrid="0" snapToObjects="1">
      <p:cViewPr varScale="1">
        <p:scale>
          <a:sx n="78" d="100"/>
          <a:sy n="78" d="100"/>
        </p:scale>
        <p:origin x="461" y="43"/>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viewProps" Target="viewProps.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432C15-F8AF-0B40-982F-0BA5A29FB15A}" type="datetimeFigureOut">
              <a:rPr lang="en-US"/>
              <a:pPr>
                <a:defRPr/>
              </a:pPr>
              <a:t>10/29/2024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8FE1A4-D884-6E4C-AEAD-70AA9EC7F5E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1E9AA2F-938E-F049-85F2-A4CAC9B6B12F}" type="datetimeFigureOut">
              <a:rPr lang="en-US"/>
              <a:pPr>
                <a:defRPr/>
              </a:pPr>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E3D785-C6DD-2548-8DEA-9BB48BF05F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6A8D9-BD5C-1C4C-A008-0FF296D1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78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6A8D9-BD5C-1C4C-A008-0FF296D1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08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6A8D9-BD5C-1C4C-A008-0FF296D1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40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6A8D9-BD5C-1C4C-A008-0FF296D1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27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6A8D9-BD5C-1C4C-A008-0FF296D1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19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A6A8D9-BD5C-1C4C-A008-0FF296D148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40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HS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CE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F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PP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w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E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DB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P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BE opener">
    <p:spTree>
      <p:nvGrpSpPr>
        <p:cNvPr id="1" name=""/>
        <p:cNvGrpSpPr/>
        <p:nvPr/>
      </p:nvGrpSpPr>
      <p:grpSpPr>
        <a:xfrm>
          <a:off x="0" y="0"/>
          <a:ext cx="0" cy="0"/>
          <a:chOff x="0" y="0"/>
          <a:chExt cx="0" cy="0"/>
        </a:xfrm>
      </p:grpSpPr>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M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CIT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armacy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yschology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SESW opener">
    <p:spTree>
      <p:nvGrpSpPr>
        <p:cNvPr id="1" name=""/>
        <p:cNvGrpSpPr/>
        <p:nvPr/>
      </p:nvGrpSpPr>
      <p:grpSpPr>
        <a:xfrm>
          <a:off x="0" y="0"/>
          <a:ext cx="0" cy="0"/>
          <a:chOff x="0" y="0"/>
          <a:chExt cx="0" cy="0"/>
        </a:xfrm>
      </p:grpSpPr>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extLst>
      <p:ext uri="{BB962C8B-B14F-4D97-AF65-F5344CB8AC3E}">
        <p14:creationId xmlns:p14="http://schemas.microsoft.com/office/powerpoint/2010/main" val="482209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207549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298" y="424894"/>
            <a:ext cx="2001062" cy="770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a:t>PRESENTATION TITLE ARIAL BOLD 32PT WITH A MAXIMUM OF 12 WORDS</a:t>
            </a:r>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P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a:t>PRESENTATION TITLE GOES HERE UPPERCASE 48PT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char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1"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3"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1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16966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16966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780099"/>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099553"/>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6" name="Chart Placeholder 3"/>
          <p:cNvSpPr>
            <a:spLocks noGrp="1"/>
          </p:cNvSpPr>
          <p:nvPr>
            <p:ph type="chart" sz="quarter" idx="10"/>
          </p:nvPr>
        </p:nvSpPr>
        <p:spPr>
          <a:xfrm>
            <a:off x="548639" y="401637"/>
            <a:ext cx="8900161" cy="6086521"/>
          </a:xfrm>
          <a:prstGeom prst="rect">
            <a:avLst/>
          </a:prstGeom>
        </p:spPr>
        <p:txBody>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3 colum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58240" y="931363"/>
            <a:ext cx="2316480" cy="2266122"/>
          </a:xfrm>
          <a:prstGeom prst="rect">
            <a:avLst/>
          </a:prstGeom>
        </p:spPr>
        <p:txBody>
          <a:bodyPr/>
          <a:lstStyle/>
          <a:p>
            <a:endParaRPr lang="en-US"/>
          </a:p>
        </p:txBody>
      </p:sp>
      <p:sp>
        <p:nvSpPr>
          <p:cNvPr id="5" name="Text Placeholder 4"/>
          <p:cNvSpPr>
            <a:spLocks noGrp="1"/>
          </p:cNvSpPr>
          <p:nvPr>
            <p:ph type="body" sz="quarter" idx="12" hasCustomPrompt="1"/>
          </p:nvPr>
        </p:nvSpPr>
        <p:spPr>
          <a:xfrm>
            <a:off x="64617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4560" y="5782559"/>
            <a:ext cx="1832169" cy="705600"/>
          </a:xfrm>
          <a:prstGeom prst="rect">
            <a:avLst/>
          </a:prstGeom>
        </p:spPr>
      </p:pic>
      <p:sp>
        <p:nvSpPr>
          <p:cNvPr id="12" name="Text Placeholder 11"/>
          <p:cNvSpPr>
            <a:spLocks noGrp="1"/>
          </p:cNvSpPr>
          <p:nvPr>
            <p:ph type="body" sz="quarter" idx="13" hasCustomPrompt="1"/>
          </p:nvPr>
        </p:nvSpPr>
        <p:spPr>
          <a:xfrm>
            <a:off x="64617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6" name="Picture Placeholder 2"/>
          <p:cNvSpPr>
            <a:spLocks noGrp="1"/>
          </p:cNvSpPr>
          <p:nvPr>
            <p:ph type="pic" sz="quarter" idx="14"/>
          </p:nvPr>
        </p:nvSpPr>
        <p:spPr>
          <a:xfrm>
            <a:off x="4907280" y="931363"/>
            <a:ext cx="2316480" cy="2266122"/>
          </a:xfrm>
          <a:prstGeom prst="rect">
            <a:avLst/>
          </a:prstGeom>
        </p:spPr>
        <p:txBody>
          <a:bodyPr/>
          <a:lstStyle/>
          <a:p>
            <a:endParaRPr lang="en-US"/>
          </a:p>
        </p:txBody>
      </p:sp>
      <p:sp>
        <p:nvSpPr>
          <p:cNvPr id="8" name="Text Placeholder 4"/>
          <p:cNvSpPr>
            <a:spLocks noGrp="1"/>
          </p:cNvSpPr>
          <p:nvPr>
            <p:ph type="body" sz="quarter" idx="15" hasCustomPrompt="1"/>
          </p:nvPr>
        </p:nvSpPr>
        <p:spPr>
          <a:xfrm>
            <a:off x="439521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9" name="Text Placeholder 11"/>
          <p:cNvSpPr>
            <a:spLocks noGrp="1"/>
          </p:cNvSpPr>
          <p:nvPr>
            <p:ph type="body" sz="quarter" idx="16" hasCustomPrompt="1"/>
          </p:nvPr>
        </p:nvSpPr>
        <p:spPr>
          <a:xfrm>
            <a:off x="439521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10" name="Picture Placeholder 2"/>
          <p:cNvSpPr>
            <a:spLocks noGrp="1"/>
          </p:cNvSpPr>
          <p:nvPr>
            <p:ph type="pic" sz="quarter" idx="17"/>
          </p:nvPr>
        </p:nvSpPr>
        <p:spPr>
          <a:xfrm>
            <a:off x="8656320" y="931363"/>
            <a:ext cx="2316480" cy="2266122"/>
          </a:xfrm>
          <a:prstGeom prst="rect">
            <a:avLst/>
          </a:prstGeom>
        </p:spPr>
        <p:txBody>
          <a:bodyPr/>
          <a:lstStyle/>
          <a:p>
            <a:endParaRPr lang="en-US"/>
          </a:p>
        </p:txBody>
      </p:sp>
      <p:sp>
        <p:nvSpPr>
          <p:cNvPr id="11" name="Text Placeholder 4"/>
          <p:cNvSpPr>
            <a:spLocks noGrp="1"/>
          </p:cNvSpPr>
          <p:nvPr>
            <p:ph type="body" sz="quarter" idx="18" hasCustomPrompt="1"/>
          </p:nvPr>
        </p:nvSpPr>
        <p:spPr>
          <a:xfrm>
            <a:off x="814425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13" name="Text Placeholder 11"/>
          <p:cNvSpPr>
            <a:spLocks noGrp="1"/>
          </p:cNvSpPr>
          <p:nvPr>
            <p:ph type="body" sz="quarter" idx="19" hasCustomPrompt="1"/>
          </p:nvPr>
        </p:nvSpPr>
        <p:spPr>
          <a:xfrm>
            <a:off x="814425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1654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1654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1418" y="5768912"/>
            <a:ext cx="1830322" cy="704889"/>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3038" y="5768912"/>
            <a:ext cx="1830322"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PSJ opener">
    <p:spTree>
      <p:nvGrpSpPr>
        <p:cNvPr id="1" name=""/>
        <p:cNvGrpSpPr/>
        <p:nvPr/>
      </p:nvGrpSpPr>
      <p:grpSpPr>
        <a:xfrm>
          <a:off x="0" y="0"/>
          <a:ext cx="0" cy="0"/>
          <a:chOff x="0" y="0"/>
          <a:chExt cx="0" cy="0"/>
        </a:xfrm>
      </p:grpSpPr>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60832" y="414339"/>
            <a:ext cx="4340924" cy="999934"/>
          </a:xfrm>
          <a:prstGeom prst="rect">
            <a:avLst/>
          </a:prstGeom>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60832" y="1584325"/>
            <a:ext cx="4340924"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832" y="5768912"/>
            <a:ext cx="1830322" cy="704889"/>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962979"/>
            <a:ext cx="5596128" cy="999934"/>
          </a:xfrm>
          <a:prstGeom prst="rect">
            <a:avLst/>
          </a:prstGeom>
        </p:spPr>
        <p:txBody>
          <a:bodyPr/>
          <a:lstStyle>
            <a:lvl1pPr marL="0" indent="0">
              <a:buNone/>
              <a:defRPr sz="36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282433"/>
            <a:ext cx="5596128"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68912"/>
            <a:ext cx="1830322" cy="704889"/>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pic backgroun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766" y="5768912"/>
            <a:ext cx="1830322" cy="704889"/>
          </a:xfrm>
          <a:prstGeom prst="rect">
            <a:avLst/>
          </a:prstGeom>
        </p:spPr>
      </p:pic>
      <p:sp>
        <p:nvSpPr>
          <p:cNvPr id="11" name="Text Placeholder 10"/>
          <p:cNvSpPr>
            <a:spLocks noGrp="1"/>
          </p:cNvSpPr>
          <p:nvPr>
            <p:ph type="body" sz="quarter" idx="11" hasCustomPrompt="1"/>
          </p:nvPr>
        </p:nvSpPr>
        <p:spPr>
          <a:xfrm>
            <a:off x="901700" y="1889125"/>
            <a:ext cx="6376924" cy="2719388"/>
          </a:xfrm>
          <a:prstGeom prst="rect">
            <a:avLst/>
          </a:prstGeom>
        </p:spPr>
        <p:txBody>
          <a:bodyPr/>
          <a:lstStyle>
            <a:lvl1pPr marL="0" indent="0">
              <a:buNone/>
              <a:defRPr sz="4000" b="1" i="0">
                <a:solidFill>
                  <a:schemeClr val="bg1"/>
                </a:solidFill>
                <a:latin typeface="Arial" charset="0"/>
                <a:ea typeface="Arial" charset="0"/>
                <a:cs typeface="Arial" charset="0"/>
              </a:defRPr>
            </a:lvl1pPr>
            <a:lvl2pPr marL="457200" indent="0">
              <a:buNone/>
              <a:defRPr b="1" i="0">
                <a:latin typeface="Arial" charset="0"/>
                <a:ea typeface="Arial" charset="0"/>
                <a:cs typeface="Arial" charset="0"/>
              </a:defRPr>
            </a:lvl2pPr>
            <a:lvl3pPr marL="914400" indent="0">
              <a:buNone/>
              <a:defRPr b="1" i="0">
                <a:latin typeface="Arial" charset="0"/>
                <a:ea typeface="Arial" charset="0"/>
                <a:cs typeface="Arial" charset="0"/>
              </a:defRPr>
            </a:lvl3pPr>
            <a:lvl4pPr marL="1371600" indent="0">
              <a:buNone/>
              <a:defRPr b="1" i="0">
                <a:latin typeface="Arial" charset="0"/>
                <a:ea typeface="Arial" charset="0"/>
                <a:cs typeface="Arial" charset="0"/>
              </a:defRPr>
            </a:lvl4pPr>
            <a:lvl5pPr marL="1828800" indent="0">
              <a:buNone/>
              <a:defRPr b="1" i="0">
                <a:latin typeface="Arial" charset="0"/>
                <a:ea typeface="Arial" charset="0"/>
                <a:cs typeface="Arial" charset="0"/>
              </a:defRPr>
            </a:lvl5pPr>
          </a:lstStyle>
          <a:p>
            <a:pPr lvl="0"/>
            <a:r>
              <a:rPr lang="en-US" dirty="0"/>
              <a:t>TITLE FOR THE SLIDE GOES HERE IN UPPERCASE BOLD 40PT</a:t>
            </a:r>
          </a:p>
        </p:txBody>
      </p:sp>
    </p:spTree>
    <p:extLst>
      <p:ext uri="{BB962C8B-B14F-4D97-AF65-F5344CB8AC3E}">
        <p14:creationId xmlns:p14="http://schemas.microsoft.com/office/powerpoint/2010/main" val="156852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F3E7-47B5-1145-9D7E-20D337BD5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6DC5E5-B6D6-3843-B783-C6828A86E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5CE9E-E489-364C-8B0D-8DC6128DC8E0}"/>
              </a:ext>
            </a:extLst>
          </p:cNvPr>
          <p:cNvSpPr>
            <a:spLocks noGrp="1"/>
          </p:cNvSpPr>
          <p:nvPr>
            <p:ph type="dt" sz="half" idx="10"/>
          </p:nvPr>
        </p:nvSpPr>
        <p:spPr/>
        <p:txBody>
          <a:bodyPr/>
          <a:lstStyle/>
          <a:p>
            <a:fld id="{7C24FC05-BE4C-154F-AA63-AEDF8A15EBBC}" type="datetimeFigureOut">
              <a:rPr lang="en-US" smtClean="0"/>
              <a:t>10/29/2024</a:t>
            </a:fld>
            <a:endParaRPr lang="en-US"/>
          </a:p>
        </p:txBody>
      </p:sp>
      <p:sp>
        <p:nvSpPr>
          <p:cNvPr id="5" name="Footer Placeholder 4">
            <a:extLst>
              <a:ext uri="{FF2B5EF4-FFF2-40B4-BE49-F238E27FC236}">
                <a16:creationId xmlns:a16="http://schemas.microsoft.com/office/drawing/2014/main" id="{87923C4D-AFA4-C440-AC46-5A4DBE079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02F37-6800-4849-84D7-A8EA0B08E3F7}"/>
              </a:ext>
            </a:extLst>
          </p:cNvPr>
          <p:cNvSpPr>
            <a:spLocks noGrp="1"/>
          </p:cNvSpPr>
          <p:nvPr>
            <p:ph type="sldNum" sz="quarter" idx="12"/>
          </p:nvPr>
        </p:nvSpPr>
        <p:spPr/>
        <p:txBody>
          <a:bodyPr/>
          <a:lstStyle/>
          <a:p>
            <a:fld id="{493DE7B0-ACF0-A64A-B126-C2AE21461A65}" type="slidenum">
              <a:rPr lang="en-US" smtClean="0"/>
              <a:t>‹#›</a:t>
            </a:fld>
            <a:endParaRPr lang="en-US"/>
          </a:p>
        </p:txBody>
      </p:sp>
    </p:spTree>
    <p:extLst>
      <p:ext uri="{BB962C8B-B14F-4D97-AF65-F5344CB8AC3E}">
        <p14:creationId xmlns:p14="http://schemas.microsoft.com/office/powerpoint/2010/main" val="675681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14CB-27CE-7B48-876C-DE1060C9E9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521DD-CA16-FD46-9165-25C5545ADE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B3283-EB9C-324B-A7E6-2B0F79600E50}"/>
              </a:ext>
            </a:extLst>
          </p:cNvPr>
          <p:cNvSpPr>
            <a:spLocks noGrp="1"/>
          </p:cNvSpPr>
          <p:nvPr>
            <p:ph type="dt" sz="half" idx="10"/>
          </p:nvPr>
        </p:nvSpPr>
        <p:spPr/>
        <p:txBody>
          <a:bodyPr/>
          <a:lstStyle/>
          <a:p>
            <a:fld id="{7C24FC05-BE4C-154F-AA63-AEDF8A15EBBC}" type="datetimeFigureOut">
              <a:rPr lang="en-US" smtClean="0"/>
              <a:t>10/29/2024</a:t>
            </a:fld>
            <a:endParaRPr lang="en-US"/>
          </a:p>
        </p:txBody>
      </p:sp>
      <p:sp>
        <p:nvSpPr>
          <p:cNvPr id="5" name="Footer Placeholder 4">
            <a:extLst>
              <a:ext uri="{FF2B5EF4-FFF2-40B4-BE49-F238E27FC236}">
                <a16:creationId xmlns:a16="http://schemas.microsoft.com/office/drawing/2014/main" id="{9721ADD7-D257-514E-A838-F4F2F0DF9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03873-7D81-9149-ADCD-7132CD805D0E}"/>
              </a:ext>
            </a:extLst>
          </p:cNvPr>
          <p:cNvSpPr>
            <a:spLocks noGrp="1"/>
          </p:cNvSpPr>
          <p:nvPr>
            <p:ph type="sldNum" sz="quarter" idx="12"/>
          </p:nvPr>
        </p:nvSpPr>
        <p:spPr/>
        <p:txBody>
          <a:bodyPr/>
          <a:lstStyle/>
          <a:p>
            <a:fld id="{493DE7B0-ACF0-A64A-B126-C2AE21461A65}" type="slidenum">
              <a:rPr lang="en-US" smtClean="0"/>
              <a:t>‹#›</a:t>
            </a:fld>
            <a:endParaRPr lang="en-US"/>
          </a:p>
        </p:txBody>
      </p:sp>
    </p:spTree>
    <p:extLst>
      <p:ext uri="{BB962C8B-B14F-4D97-AF65-F5344CB8AC3E}">
        <p14:creationId xmlns:p14="http://schemas.microsoft.com/office/powerpoint/2010/main" val="1010345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9A7F-081E-9347-8914-0DB80FFDF1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54A7E0-9B5E-0141-85D8-3B4E9D29A1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978949-D84F-724D-9F21-9BF7F0BAA6F6}"/>
              </a:ext>
            </a:extLst>
          </p:cNvPr>
          <p:cNvSpPr>
            <a:spLocks noGrp="1"/>
          </p:cNvSpPr>
          <p:nvPr>
            <p:ph type="dt" sz="half" idx="10"/>
          </p:nvPr>
        </p:nvSpPr>
        <p:spPr/>
        <p:txBody>
          <a:bodyPr/>
          <a:lstStyle/>
          <a:p>
            <a:fld id="{7C24FC05-BE4C-154F-AA63-AEDF8A15EBBC}" type="datetimeFigureOut">
              <a:rPr lang="en-US" smtClean="0"/>
              <a:t>10/29/2024</a:t>
            </a:fld>
            <a:endParaRPr lang="en-US"/>
          </a:p>
        </p:txBody>
      </p:sp>
      <p:sp>
        <p:nvSpPr>
          <p:cNvPr id="5" name="Footer Placeholder 4">
            <a:extLst>
              <a:ext uri="{FF2B5EF4-FFF2-40B4-BE49-F238E27FC236}">
                <a16:creationId xmlns:a16="http://schemas.microsoft.com/office/drawing/2014/main" id="{DC847495-10A9-A048-AEFA-0118C8573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F5AD3-D4CD-7542-8FCA-BDC60E53892F}"/>
              </a:ext>
            </a:extLst>
          </p:cNvPr>
          <p:cNvSpPr>
            <a:spLocks noGrp="1"/>
          </p:cNvSpPr>
          <p:nvPr>
            <p:ph type="sldNum" sz="quarter" idx="12"/>
          </p:nvPr>
        </p:nvSpPr>
        <p:spPr/>
        <p:txBody>
          <a:bodyPr/>
          <a:lstStyle/>
          <a:p>
            <a:fld id="{493DE7B0-ACF0-A64A-B126-C2AE21461A65}" type="slidenum">
              <a:rPr lang="en-US" smtClean="0"/>
              <a:t>‹#›</a:t>
            </a:fld>
            <a:endParaRPr lang="en-US"/>
          </a:p>
        </p:txBody>
      </p:sp>
    </p:spTree>
    <p:extLst>
      <p:ext uri="{BB962C8B-B14F-4D97-AF65-F5344CB8AC3E}">
        <p14:creationId xmlns:p14="http://schemas.microsoft.com/office/powerpoint/2010/main" val="2725789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8B2C-601E-6342-8DCB-08B988A8D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FF84A-2338-9544-89E6-1C0167D335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0ED1A-6EAD-B743-AC70-497DD60A0D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728B8F-C202-A44E-9094-3C32DE8DAF23}"/>
              </a:ext>
            </a:extLst>
          </p:cNvPr>
          <p:cNvSpPr>
            <a:spLocks noGrp="1"/>
          </p:cNvSpPr>
          <p:nvPr>
            <p:ph type="dt" sz="half" idx="10"/>
          </p:nvPr>
        </p:nvSpPr>
        <p:spPr/>
        <p:txBody>
          <a:bodyPr/>
          <a:lstStyle/>
          <a:p>
            <a:fld id="{7C24FC05-BE4C-154F-AA63-AEDF8A15EBBC}" type="datetimeFigureOut">
              <a:rPr lang="en-US" smtClean="0"/>
              <a:t>10/29/2024</a:t>
            </a:fld>
            <a:endParaRPr lang="en-US"/>
          </a:p>
        </p:txBody>
      </p:sp>
      <p:sp>
        <p:nvSpPr>
          <p:cNvPr id="6" name="Footer Placeholder 5">
            <a:extLst>
              <a:ext uri="{FF2B5EF4-FFF2-40B4-BE49-F238E27FC236}">
                <a16:creationId xmlns:a16="http://schemas.microsoft.com/office/drawing/2014/main" id="{9981D8FA-7465-3948-BB7D-391B91101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805A0-2E6B-0241-BC7C-89134ADDB6EE}"/>
              </a:ext>
            </a:extLst>
          </p:cNvPr>
          <p:cNvSpPr>
            <a:spLocks noGrp="1"/>
          </p:cNvSpPr>
          <p:nvPr>
            <p:ph type="sldNum" sz="quarter" idx="12"/>
          </p:nvPr>
        </p:nvSpPr>
        <p:spPr/>
        <p:txBody>
          <a:bodyPr/>
          <a:lstStyle/>
          <a:p>
            <a:fld id="{493DE7B0-ACF0-A64A-B126-C2AE21461A65}" type="slidenum">
              <a:rPr lang="en-US" smtClean="0"/>
              <a:t>‹#›</a:t>
            </a:fld>
            <a:endParaRPr lang="en-US"/>
          </a:p>
        </p:txBody>
      </p:sp>
    </p:spTree>
    <p:extLst>
      <p:ext uri="{BB962C8B-B14F-4D97-AF65-F5344CB8AC3E}">
        <p14:creationId xmlns:p14="http://schemas.microsoft.com/office/powerpoint/2010/main" val="19978071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FA7A0-4FD5-D44D-B053-B61B52A3CF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87D32A-02AF-3348-BE8A-CE8BFF1D2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E78942-08BC-464E-9AFA-D21A586722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2253FC-E800-694D-A8D2-8F224F214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A2E7F9-37CA-164A-AC8D-0AA8E60D09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6D84ED-9A53-914F-B42E-98A010A7EBBC}"/>
              </a:ext>
            </a:extLst>
          </p:cNvPr>
          <p:cNvSpPr>
            <a:spLocks noGrp="1"/>
          </p:cNvSpPr>
          <p:nvPr>
            <p:ph type="dt" sz="half" idx="10"/>
          </p:nvPr>
        </p:nvSpPr>
        <p:spPr/>
        <p:txBody>
          <a:bodyPr/>
          <a:lstStyle/>
          <a:p>
            <a:fld id="{7C24FC05-BE4C-154F-AA63-AEDF8A15EBBC}" type="datetimeFigureOut">
              <a:rPr lang="en-US" smtClean="0"/>
              <a:t>10/29/2024</a:t>
            </a:fld>
            <a:endParaRPr lang="en-US"/>
          </a:p>
        </p:txBody>
      </p:sp>
      <p:sp>
        <p:nvSpPr>
          <p:cNvPr id="8" name="Footer Placeholder 7">
            <a:extLst>
              <a:ext uri="{FF2B5EF4-FFF2-40B4-BE49-F238E27FC236}">
                <a16:creationId xmlns:a16="http://schemas.microsoft.com/office/drawing/2014/main" id="{1346AC45-ACF3-9944-B7F3-DAC741061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40E3A4-85B3-3F40-9583-86F86EAA4922}"/>
              </a:ext>
            </a:extLst>
          </p:cNvPr>
          <p:cNvSpPr>
            <a:spLocks noGrp="1"/>
          </p:cNvSpPr>
          <p:nvPr>
            <p:ph type="sldNum" sz="quarter" idx="12"/>
          </p:nvPr>
        </p:nvSpPr>
        <p:spPr/>
        <p:txBody>
          <a:bodyPr/>
          <a:lstStyle/>
          <a:p>
            <a:fld id="{493DE7B0-ACF0-A64A-B126-C2AE21461A65}" type="slidenum">
              <a:rPr lang="en-US" smtClean="0"/>
              <a:t>‹#›</a:t>
            </a:fld>
            <a:endParaRPr lang="en-US"/>
          </a:p>
        </p:txBody>
      </p:sp>
    </p:spTree>
    <p:extLst>
      <p:ext uri="{BB962C8B-B14F-4D97-AF65-F5344CB8AC3E}">
        <p14:creationId xmlns:p14="http://schemas.microsoft.com/office/powerpoint/2010/main" val="224831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GF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DB77E19A-4F1C-5A4F-87B7-062033D66A43}"/>
              </a:ext>
            </a:extLst>
          </p:cNvPr>
          <p:cNvPicPr>
            <a:picLocks noChangeAspect="1"/>
          </p:cNvPicPr>
          <p:nvPr userDrawn="1"/>
        </p:nvPicPr>
        <p:blipFill>
          <a:blip r:embed="rId2"/>
          <a:stretch>
            <a:fillRect/>
          </a:stretch>
        </p:blipFill>
        <p:spPr>
          <a:xfrm>
            <a:off x="9983585" y="5917831"/>
            <a:ext cx="2002920" cy="721052"/>
          </a:xfrm>
          <a:prstGeom prst="rect">
            <a:avLst/>
          </a:prstGeom>
        </p:spPr>
      </p:pic>
    </p:spTree>
    <p:extLst>
      <p:ext uri="{BB962C8B-B14F-4D97-AF65-F5344CB8AC3E}">
        <p14:creationId xmlns:p14="http://schemas.microsoft.com/office/powerpoint/2010/main" val="2429995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large brick building with a clock tower&#10;&#10;Description automatically generated">
            <a:extLst>
              <a:ext uri="{FF2B5EF4-FFF2-40B4-BE49-F238E27FC236}">
                <a16:creationId xmlns:a16="http://schemas.microsoft.com/office/drawing/2014/main" id="{3F3A04C6-A42E-744E-9DB7-983BCC87E58A}"/>
              </a:ext>
            </a:extLst>
          </p:cNvPr>
          <p:cNvPicPr>
            <a:picLocks noChangeAspect="1"/>
          </p:cNvPicPr>
          <p:nvPr userDrawn="1"/>
        </p:nvPicPr>
        <p:blipFill rotWithShape="1">
          <a:blip r:embed="rId2"/>
          <a:srcRect b="7658"/>
          <a:stretch/>
        </p:blipFill>
        <p:spPr>
          <a:xfrm>
            <a:off x="0" y="0"/>
            <a:ext cx="12192000" cy="7498080"/>
          </a:xfrm>
          <a:prstGeom prst="rect">
            <a:avLst/>
          </a:prstGeom>
        </p:spPr>
      </p:pic>
    </p:spTree>
    <p:extLst>
      <p:ext uri="{BB962C8B-B14F-4D97-AF65-F5344CB8AC3E}">
        <p14:creationId xmlns:p14="http://schemas.microsoft.com/office/powerpoint/2010/main" val="5474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E1A9-E691-4440-891F-DA30F96FA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78D97F-E528-704E-ACB7-379FC4061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C2F870-A755-2D42-928A-DC6AAD31A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295988-0A54-0642-B6E7-36FBB7FB652B}"/>
              </a:ext>
            </a:extLst>
          </p:cNvPr>
          <p:cNvSpPr>
            <a:spLocks noGrp="1"/>
          </p:cNvSpPr>
          <p:nvPr>
            <p:ph type="dt" sz="half" idx="10"/>
          </p:nvPr>
        </p:nvSpPr>
        <p:spPr/>
        <p:txBody>
          <a:bodyPr/>
          <a:lstStyle/>
          <a:p>
            <a:fld id="{7C24FC05-BE4C-154F-AA63-AEDF8A15EBBC}" type="datetimeFigureOut">
              <a:rPr lang="en-US" smtClean="0"/>
              <a:t>10/29/2024</a:t>
            </a:fld>
            <a:endParaRPr lang="en-US"/>
          </a:p>
        </p:txBody>
      </p:sp>
      <p:sp>
        <p:nvSpPr>
          <p:cNvPr id="6" name="Footer Placeholder 5">
            <a:extLst>
              <a:ext uri="{FF2B5EF4-FFF2-40B4-BE49-F238E27FC236}">
                <a16:creationId xmlns:a16="http://schemas.microsoft.com/office/drawing/2014/main" id="{35BBFE97-B8DE-E344-9536-F9F543AF5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B0DE19-EDC1-764C-8FC8-10D56FB6E0F7}"/>
              </a:ext>
            </a:extLst>
          </p:cNvPr>
          <p:cNvSpPr>
            <a:spLocks noGrp="1"/>
          </p:cNvSpPr>
          <p:nvPr>
            <p:ph type="sldNum" sz="quarter" idx="12"/>
          </p:nvPr>
        </p:nvSpPr>
        <p:spPr/>
        <p:txBody>
          <a:bodyPr/>
          <a:lstStyle/>
          <a:p>
            <a:fld id="{493DE7B0-ACF0-A64A-B126-C2AE21461A65}" type="slidenum">
              <a:rPr lang="en-US" smtClean="0"/>
              <a:t>‹#›</a:t>
            </a:fld>
            <a:endParaRPr lang="en-US"/>
          </a:p>
        </p:txBody>
      </p:sp>
    </p:spTree>
    <p:extLst>
      <p:ext uri="{BB962C8B-B14F-4D97-AF65-F5344CB8AC3E}">
        <p14:creationId xmlns:p14="http://schemas.microsoft.com/office/powerpoint/2010/main" val="18033031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D3F2-6369-8941-8146-2E9C6649F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80DFA-AB6E-454F-ACE7-7FD59EB82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93BC52C-95E0-7940-82A9-43797EF71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F2362B-D76F-4F4F-B156-3784921C4210}"/>
              </a:ext>
            </a:extLst>
          </p:cNvPr>
          <p:cNvSpPr>
            <a:spLocks noGrp="1"/>
          </p:cNvSpPr>
          <p:nvPr>
            <p:ph type="dt" sz="half" idx="10"/>
          </p:nvPr>
        </p:nvSpPr>
        <p:spPr/>
        <p:txBody>
          <a:bodyPr/>
          <a:lstStyle/>
          <a:p>
            <a:fld id="{7C24FC05-BE4C-154F-AA63-AEDF8A15EBBC}" type="datetimeFigureOut">
              <a:rPr lang="en-US" smtClean="0"/>
              <a:t>10/29/2024</a:t>
            </a:fld>
            <a:endParaRPr lang="en-US"/>
          </a:p>
        </p:txBody>
      </p:sp>
      <p:sp>
        <p:nvSpPr>
          <p:cNvPr id="6" name="Footer Placeholder 5">
            <a:extLst>
              <a:ext uri="{FF2B5EF4-FFF2-40B4-BE49-F238E27FC236}">
                <a16:creationId xmlns:a16="http://schemas.microsoft.com/office/drawing/2014/main" id="{7F5FC238-6B2B-724A-8B01-B845D5B8A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28B38-B78E-FF4E-B7E6-757E71598F52}"/>
              </a:ext>
            </a:extLst>
          </p:cNvPr>
          <p:cNvSpPr>
            <a:spLocks noGrp="1"/>
          </p:cNvSpPr>
          <p:nvPr>
            <p:ph type="sldNum" sz="quarter" idx="12"/>
          </p:nvPr>
        </p:nvSpPr>
        <p:spPr/>
        <p:txBody>
          <a:bodyPr/>
          <a:lstStyle/>
          <a:p>
            <a:fld id="{493DE7B0-ACF0-A64A-B126-C2AE21461A65}" type="slidenum">
              <a:rPr lang="en-US" smtClean="0"/>
              <a:t>‹#›</a:t>
            </a:fld>
            <a:endParaRPr lang="en-US"/>
          </a:p>
        </p:txBody>
      </p:sp>
    </p:spTree>
    <p:extLst>
      <p:ext uri="{BB962C8B-B14F-4D97-AF65-F5344CB8AC3E}">
        <p14:creationId xmlns:p14="http://schemas.microsoft.com/office/powerpoint/2010/main" val="37906339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784D-3995-BE4F-ADF0-F5BB83FF19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771B8D-433B-FB40-B961-7F84B20247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98A1E-6660-DF4E-AC25-1EFEBAA962E4}"/>
              </a:ext>
            </a:extLst>
          </p:cNvPr>
          <p:cNvSpPr>
            <a:spLocks noGrp="1"/>
          </p:cNvSpPr>
          <p:nvPr>
            <p:ph type="dt" sz="half" idx="10"/>
          </p:nvPr>
        </p:nvSpPr>
        <p:spPr/>
        <p:txBody>
          <a:bodyPr/>
          <a:lstStyle/>
          <a:p>
            <a:fld id="{7C24FC05-BE4C-154F-AA63-AEDF8A15EBBC}" type="datetimeFigureOut">
              <a:rPr lang="en-US" smtClean="0"/>
              <a:t>10/29/2024</a:t>
            </a:fld>
            <a:endParaRPr lang="en-US"/>
          </a:p>
        </p:txBody>
      </p:sp>
      <p:sp>
        <p:nvSpPr>
          <p:cNvPr id="5" name="Footer Placeholder 4">
            <a:extLst>
              <a:ext uri="{FF2B5EF4-FFF2-40B4-BE49-F238E27FC236}">
                <a16:creationId xmlns:a16="http://schemas.microsoft.com/office/drawing/2014/main" id="{522AFA2A-6CCB-F640-88DB-2A901FAAC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761AA-3FC2-9E44-8020-30B7BB281CB5}"/>
              </a:ext>
            </a:extLst>
          </p:cNvPr>
          <p:cNvSpPr>
            <a:spLocks noGrp="1"/>
          </p:cNvSpPr>
          <p:nvPr>
            <p:ph type="sldNum" sz="quarter" idx="12"/>
          </p:nvPr>
        </p:nvSpPr>
        <p:spPr/>
        <p:txBody>
          <a:bodyPr/>
          <a:lstStyle/>
          <a:p>
            <a:fld id="{493DE7B0-ACF0-A64A-B126-C2AE21461A65}" type="slidenum">
              <a:rPr lang="en-US" smtClean="0"/>
              <a:t>‹#›</a:t>
            </a:fld>
            <a:endParaRPr lang="en-US"/>
          </a:p>
        </p:txBody>
      </p:sp>
    </p:spTree>
    <p:extLst>
      <p:ext uri="{BB962C8B-B14F-4D97-AF65-F5344CB8AC3E}">
        <p14:creationId xmlns:p14="http://schemas.microsoft.com/office/powerpoint/2010/main" val="1127880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A4C3FB-61C8-7341-9710-C2F1EEC32A23}"/>
              </a:ext>
            </a:extLst>
          </p:cNvPr>
          <p:cNvSpPr/>
          <p:nvPr userDrawn="1"/>
        </p:nvSpPr>
        <p:spPr>
          <a:xfrm>
            <a:off x="0" y="0"/>
            <a:ext cx="6096000" cy="6858000"/>
          </a:xfrm>
          <a:prstGeom prst="rect">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806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A4C3FB-61C8-7341-9710-C2F1EEC32A23}"/>
              </a:ext>
            </a:extLst>
          </p:cNvPr>
          <p:cNvSpPr/>
          <p:nvPr userDrawn="1"/>
        </p:nvSpPr>
        <p:spPr>
          <a:xfrm>
            <a:off x="0" y="0"/>
            <a:ext cx="6096000" cy="6858000"/>
          </a:xfrm>
          <a:prstGeom prst="rect">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AEA80E8-7DEC-694C-B632-86C932975AE3}"/>
              </a:ext>
            </a:extLst>
          </p:cNvPr>
          <p:cNvSpPr>
            <a:spLocks noGrp="1"/>
          </p:cNvSpPr>
          <p:nvPr>
            <p:ph type="pic" sz="quarter" idx="10"/>
          </p:nvPr>
        </p:nvSpPr>
        <p:spPr>
          <a:xfrm>
            <a:off x="6096000" y="0"/>
            <a:ext cx="6096000" cy="6858000"/>
          </a:xfrm>
        </p:spPr>
        <p:txBody>
          <a:bodyPr/>
          <a:lstStyle/>
          <a:p>
            <a:r>
              <a:rPr lang="en-US"/>
              <a:t>Click icon to add picture</a:t>
            </a:r>
            <a:endParaRPr lang="en-US" dirty="0"/>
          </a:p>
        </p:txBody>
      </p:sp>
      <p:sp>
        <p:nvSpPr>
          <p:cNvPr id="8" name="Rectangle 7">
            <a:extLst>
              <a:ext uri="{FF2B5EF4-FFF2-40B4-BE49-F238E27FC236}">
                <a16:creationId xmlns:a16="http://schemas.microsoft.com/office/drawing/2014/main" id="{6868FEFC-8B23-204E-A649-A3614D6F5805}"/>
              </a:ext>
            </a:extLst>
          </p:cNvPr>
          <p:cNvSpPr/>
          <p:nvPr userDrawn="1"/>
        </p:nvSpPr>
        <p:spPr>
          <a:xfrm>
            <a:off x="609562" y="1161882"/>
            <a:ext cx="4290277" cy="541238"/>
          </a:xfrm>
          <a:prstGeom prst="rect">
            <a:avLst/>
          </a:prstGeom>
        </p:spPr>
        <p:txBody>
          <a:bodyPr wrap="none">
            <a:spAutoFit/>
          </a:bodyPr>
          <a:lstStyle/>
          <a:p>
            <a:pPr>
              <a:lnSpc>
                <a:spcPts val="3380"/>
              </a:lnSpc>
            </a:pPr>
            <a:r>
              <a:rPr lang="en-US" sz="3600" b="1" dirty="0">
                <a:solidFill>
                  <a:schemeClr val="bg1"/>
                </a:solidFill>
              </a:rPr>
              <a:t>QUEEN’S UNIVERSITY</a:t>
            </a:r>
          </a:p>
        </p:txBody>
      </p:sp>
      <p:sp>
        <p:nvSpPr>
          <p:cNvPr id="9" name="TextBox 8">
            <a:extLst>
              <a:ext uri="{FF2B5EF4-FFF2-40B4-BE49-F238E27FC236}">
                <a16:creationId xmlns:a16="http://schemas.microsoft.com/office/drawing/2014/main" id="{A7E6C687-1D72-7E45-80AC-2CE19190BD2F}"/>
              </a:ext>
            </a:extLst>
          </p:cNvPr>
          <p:cNvSpPr txBox="1"/>
          <p:nvPr userDrawn="1"/>
        </p:nvSpPr>
        <p:spPr>
          <a:xfrm>
            <a:off x="609562" y="2211083"/>
            <a:ext cx="4470025" cy="3139321"/>
          </a:xfrm>
          <a:prstGeom prst="rect">
            <a:avLst/>
          </a:prstGeom>
          <a:noFill/>
        </p:spPr>
        <p:txBody>
          <a:bodyPr wrap="square" rtlCol="0">
            <a:spAutoFit/>
          </a:bodyPr>
          <a:lstStyle/>
          <a:p>
            <a:r>
              <a:rPr lang="en-GB" b="1" dirty="0">
                <a:solidFill>
                  <a:schemeClr val="bg1">
                    <a:lumMod val="95000"/>
                  </a:schemeClr>
                </a:solidFill>
              </a:rPr>
              <a:t>Queen’s University Belfast is one of the leading universities in the UK and Ireland with a distinguished heritage and history.</a:t>
            </a:r>
          </a:p>
          <a:p>
            <a:endParaRPr lang="en-GB" dirty="0">
              <a:solidFill>
                <a:schemeClr val="bg1">
                  <a:lumMod val="95000"/>
                </a:schemeClr>
              </a:solidFill>
            </a:endParaRPr>
          </a:p>
          <a:p>
            <a:r>
              <a:rPr lang="en-GB" dirty="0">
                <a:solidFill>
                  <a:schemeClr val="bg1">
                    <a:lumMod val="95000"/>
                  </a:schemeClr>
                </a:solidFill>
              </a:rPr>
              <a:t>With an annual turnover of £330m, some 24,000 students and 3,800 staff, Queen’s plays a unique leadership role in Northern Ireland.  We contribute over £1 billion to the local economy and support 9,250 full-time jobs across Northern Ireland.</a:t>
            </a:r>
          </a:p>
          <a:p>
            <a:endParaRPr lang="en-US" dirty="0">
              <a:solidFill>
                <a:schemeClr val="bg1">
                  <a:lumMod val="95000"/>
                </a:schemeClr>
              </a:solidFill>
            </a:endParaRPr>
          </a:p>
        </p:txBody>
      </p:sp>
    </p:spTree>
    <p:extLst>
      <p:ext uri="{BB962C8B-B14F-4D97-AF65-F5344CB8AC3E}">
        <p14:creationId xmlns:p14="http://schemas.microsoft.com/office/powerpoint/2010/main" val="554670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AEA80E8-7DEC-694C-B632-86C932975AE3}"/>
              </a:ext>
            </a:extLst>
          </p:cNvPr>
          <p:cNvSpPr>
            <a:spLocks noGrp="1"/>
          </p:cNvSpPr>
          <p:nvPr>
            <p:ph type="pic" sz="quarter" idx="10"/>
          </p:nvPr>
        </p:nvSpPr>
        <p:spPr>
          <a:xfrm>
            <a:off x="6096000" y="0"/>
            <a:ext cx="6096000" cy="6858000"/>
          </a:xfrm>
        </p:spPr>
        <p:txBody>
          <a:bodyPr/>
          <a:lstStyle/>
          <a:p>
            <a:r>
              <a:rPr lang="en-US"/>
              <a:t>Click icon to add picture</a:t>
            </a:r>
            <a:endParaRPr lang="en-US" dirty="0"/>
          </a:p>
        </p:txBody>
      </p:sp>
      <p:sp>
        <p:nvSpPr>
          <p:cNvPr id="4" name="Rectangle 3">
            <a:extLst>
              <a:ext uri="{FF2B5EF4-FFF2-40B4-BE49-F238E27FC236}">
                <a16:creationId xmlns:a16="http://schemas.microsoft.com/office/drawing/2014/main" id="{F96F09DD-9015-114A-B632-A2DD6C189088}"/>
              </a:ext>
            </a:extLst>
          </p:cNvPr>
          <p:cNvSpPr/>
          <p:nvPr userDrawn="1"/>
        </p:nvSpPr>
        <p:spPr>
          <a:xfrm>
            <a:off x="609562" y="1161882"/>
            <a:ext cx="4290277" cy="541238"/>
          </a:xfrm>
          <a:prstGeom prst="rect">
            <a:avLst/>
          </a:prstGeom>
        </p:spPr>
        <p:txBody>
          <a:bodyPr wrap="none">
            <a:spAutoFit/>
          </a:bodyPr>
          <a:lstStyle/>
          <a:p>
            <a:pPr>
              <a:lnSpc>
                <a:spcPts val="3380"/>
              </a:lnSpc>
            </a:pPr>
            <a:r>
              <a:rPr lang="en-US" sz="3600" b="1" dirty="0">
                <a:solidFill>
                  <a:srgbClr val="D9222A"/>
                </a:solidFill>
              </a:rPr>
              <a:t>QUEEN’S UNIVERSITY</a:t>
            </a:r>
          </a:p>
        </p:txBody>
      </p:sp>
      <p:sp>
        <p:nvSpPr>
          <p:cNvPr id="5" name="TextBox 4">
            <a:extLst>
              <a:ext uri="{FF2B5EF4-FFF2-40B4-BE49-F238E27FC236}">
                <a16:creationId xmlns:a16="http://schemas.microsoft.com/office/drawing/2014/main" id="{B423ED2F-A150-9342-91EA-55E54D495021}"/>
              </a:ext>
            </a:extLst>
          </p:cNvPr>
          <p:cNvSpPr txBox="1"/>
          <p:nvPr userDrawn="1"/>
        </p:nvSpPr>
        <p:spPr>
          <a:xfrm>
            <a:off x="609562" y="2211083"/>
            <a:ext cx="4470025" cy="3139321"/>
          </a:xfrm>
          <a:prstGeom prst="rect">
            <a:avLst/>
          </a:prstGeom>
          <a:noFill/>
        </p:spPr>
        <p:txBody>
          <a:bodyPr wrap="square" rtlCol="0">
            <a:spAutoFit/>
          </a:bodyPr>
          <a:lstStyle/>
          <a:p>
            <a:r>
              <a:rPr lang="en-GB" b="1" dirty="0">
                <a:solidFill>
                  <a:schemeClr val="tx1">
                    <a:lumMod val="65000"/>
                    <a:lumOff val="35000"/>
                  </a:schemeClr>
                </a:solidFill>
              </a:rPr>
              <a:t>Queen’s University Belfast is one of the leading universities in the UK and Ireland with a distinguished heritage and history.</a:t>
            </a:r>
          </a:p>
          <a:p>
            <a:endParaRPr lang="en-GB" dirty="0">
              <a:solidFill>
                <a:schemeClr val="tx1">
                  <a:lumMod val="65000"/>
                  <a:lumOff val="35000"/>
                </a:schemeClr>
              </a:solidFill>
            </a:endParaRPr>
          </a:p>
          <a:p>
            <a:r>
              <a:rPr lang="en-GB" dirty="0">
                <a:solidFill>
                  <a:schemeClr val="tx1">
                    <a:lumMod val="65000"/>
                    <a:lumOff val="35000"/>
                  </a:schemeClr>
                </a:solidFill>
              </a:rPr>
              <a:t>With an annual turnover of £330m, some 24,000 students and 3,800 staff, Queen’s plays a unique leadership role in Northern Ireland.  We contribute over £1 billion to the local economy and support 9,250 full-time jobs across Northern Ireland.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463460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EBBE1-7742-9A44-8C9D-046AEF84C4D7}"/>
              </a:ext>
            </a:extLst>
          </p:cNvPr>
          <p:cNvSpPr/>
          <p:nvPr userDrawn="1"/>
        </p:nvSpPr>
        <p:spPr>
          <a:xfrm>
            <a:off x="0" y="0"/>
            <a:ext cx="12192000" cy="6858000"/>
          </a:xfrm>
          <a:prstGeom prst="rect">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p>
        </p:txBody>
      </p:sp>
    </p:spTree>
    <p:extLst>
      <p:ext uri="{BB962C8B-B14F-4D97-AF65-F5344CB8AC3E}">
        <p14:creationId xmlns:p14="http://schemas.microsoft.com/office/powerpoint/2010/main" val="354065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H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HL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 opener">
    <p:spTree>
      <p:nvGrpSpPr>
        <p:cNvPr id="1" name=""/>
        <p:cNvGrpSpPr/>
        <p:nvPr/>
      </p:nvGrpSpPr>
      <p:grpSpPr>
        <a:xfrm>
          <a:off x="0" y="0"/>
          <a:ext cx="0" cy="0"/>
          <a:chOff x="0" y="0"/>
          <a:chExt cx="0" cy="0"/>
        </a:xfrm>
      </p:grpSpPr>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EL opener">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2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27.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5972" y="2671062"/>
            <a:ext cx="7547356" cy="1503176"/>
          </a:xfrm>
          <a:prstGeom prst="rect">
            <a:avLst/>
          </a:prstGeom>
        </p:spPr>
      </p:pic>
    </p:spTree>
    <p:extLst>
      <p:ext uri="{BB962C8B-B14F-4D97-AF65-F5344CB8AC3E}">
        <p14:creationId xmlns:p14="http://schemas.microsoft.com/office/powerpoint/2010/main" val="1666634998"/>
      </p:ext>
    </p:extLst>
  </p:cSld>
  <p:clrMap bg1="lt1" tx1="dk1" bg2="lt2" tx2="dk2" accent1="accent1" accent2="accent2" accent3="accent3" accent4="accent4" accent5="accent5" accent6="accent6" hlink="hlink" folHlink="folHlink"/>
  <p:sldLayoutIdLst>
    <p:sldLayoutId id="2147483668"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544855"/>
            <a:ext cx="6913372" cy="1768290"/>
          </a:xfrm>
          <a:prstGeom prst="rect">
            <a:avLst/>
          </a:prstGeom>
        </p:spPr>
      </p:pic>
    </p:spTree>
    <p:extLst>
      <p:ext uri="{BB962C8B-B14F-4D97-AF65-F5344CB8AC3E}">
        <p14:creationId xmlns:p14="http://schemas.microsoft.com/office/powerpoint/2010/main" val="708539872"/>
      </p:ext>
    </p:extLst>
  </p:cSld>
  <p:clrMap bg1="lt1" tx1="dk1" bg2="lt2" tx2="dk2" accent1="accent1" accent2="accent2" accent3="accent3" accent4="accent4" accent5="accent5" accent6="accent6" hlink="hlink" folHlink="folHlink"/>
  <p:sldLayoutIdLst>
    <p:sldLayoutId id="214748371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6660" y="2508643"/>
            <a:ext cx="7205980" cy="1840714"/>
          </a:xfrm>
          <a:prstGeom prst="rect">
            <a:avLst/>
          </a:prstGeom>
        </p:spPr>
      </p:pic>
    </p:spTree>
    <p:extLst>
      <p:ext uri="{BB962C8B-B14F-4D97-AF65-F5344CB8AC3E}">
        <p14:creationId xmlns:p14="http://schemas.microsoft.com/office/powerpoint/2010/main" val="581082450"/>
      </p:ext>
    </p:extLst>
  </p:cSld>
  <p:clrMap bg1="lt1" tx1="dk1" bg2="lt2" tx2="dk2" accent1="accent1" accent2="accent2" accent3="accent3" accent4="accent4" accent5="accent5" accent6="accent6" hlink="hlink" folHlink="folHlink"/>
  <p:sldLayoutIdLst>
    <p:sldLayoutId id="214748371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611243"/>
            <a:ext cx="6913372" cy="1622814"/>
          </a:xfrm>
          <a:prstGeom prst="rect">
            <a:avLst/>
          </a:prstGeom>
        </p:spPr>
      </p:pic>
    </p:spTree>
    <p:extLst>
      <p:ext uri="{BB962C8B-B14F-4D97-AF65-F5344CB8AC3E}">
        <p14:creationId xmlns:p14="http://schemas.microsoft.com/office/powerpoint/2010/main" val="1834228673"/>
      </p:ext>
    </p:extLst>
  </p:cSld>
  <p:clrMap bg1="lt1" tx1="dk1" bg2="lt2" tx2="dk2" accent1="accent1" accent2="accent2" accent3="accent3" accent4="accent4" accent5="accent5" accent6="accent6" hlink="hlink" folHlink="folHlink"/>
  <p:sldLayoutIdLst>
    <p:sldLayoutId id="214748371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4704" y="2574923"/>
            <a:ext cx="7022592" cy="1695454"/>
          </a:xfrm>
          <a:prstGeom prst="rect">
            <a:avLst/>
          </a:prstGeom>
        </p:spPr>
      </p:pic>
    </p:spTree>
    <p:extLst>
      <p:ext uri="{BB962C8B-B14F-4D97-AF65-F5344CB8AC3E}">
        <p14:creationId xmlns:p14="http://schemas.microsoft.com/office/powerpoint/2010/main" val="948185420"/>
      </p:ext>
    </p:extLst>
  </p:cSld>
  <p:clrMap bg1="lt1" tx1="dk1" bg2="lt2" tx2="dk2" accent1="accent1" accent2="accent2" accent3="accent3" accent4="accent4" accent5="accent5" accent6="accent6" hlink="hlink" folHlink="folHlink"/>
  <p:sldLayoutIdLst>
    <p:sldLayoutId id="214748371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6496" y="2650011"/>
            <a:ext cx="5779008" cy="1557978"/>
          </a:xfrm>
          <a:prstGeom prst="rect">
            <a:avLst/>
          </a:prstGeom>
        </p:spPr>
      </p:pic>
    </p:spTree>
    <p:extLst>
      <p:ext uri="{BB962C8B-B14F-4D97-AF65-F5344CB8AC3E}">
        <p14:creationId xmlns:p14="http://schemas.microsoft.com/office/powerpoint/2010/main" val="1674463657"/>
      </p:ext>
    </p:extLst>
  </p:cSld>
  <p:clrMap bg1="lt1" tx1="dk1" bg2="lt2" tx2="dk2" accent1="accent1" accent2="accent2" accent3="accent3" accent4="accent4" accent5="accent5" accent6="accent6" hlink="hlink" folHlink="folHlink"/>
  <p:sldLayoutIdLst>
    <p:sldLayoutId id="214748372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156" y="2572582"/>
            <a:ext cx="6888988" cy="1700136"/>
          </a:xfrm>
          <a:prstGeom prst="rect">
            <a:avLst/>
          </a:prstGeom>
        </p:spPr>
      </p:pic>
    </p:spTree>
    <p:extLst>
      <p:ext uri="{BB962C8B-B14F-4D97-AF65-F5344CB8AC3E}">
        <p14:creationId xmlns:p14="http://schemas.microsoft.com/office/powerpoint/2010/main" val="110291764"/>
      </p:ext>
    </p:extLst>
  </p:cSld>
  <p:clrMap bg1="lt1" tx1="dk1" bg2="lt2" tx2="dk2" accent1="accent1" accent2="accent2" accent3="accent3" accent4="accent4" accent5="accent5" accent6="accent6" hlink="hlink" folHlink="folHlink"/>
  <p:sldLayoutIdLst>
    <p:sldLayoutId id="214748372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6352" y="2597971"/>
            <a:ext cx="6559296" cy="1649358"/>
          </a:xfrm>
          <a:prstGeom prst="rect">
            <a:avLst/>
          </a:prstGeom>
        </p:spPr>
      </p:pic>
    </p:spTree>
    <p:extLst>
      <p:ext uri="{BB962C8B-B14F-4D97-AF65-F5344CB8AC3E}">
        <p14:creationId xmlns:p14="http://schemas.microsoft.com/office/powerpoint/2010/main" val="1874062951"/>
      </p:ext>
    </p:extLst>
  </p:cSld>
  <p:clrMap bg1="lt1" tx1="dk1" bg2="lt2" tx2="dk2" accent1="accent1" accent2="accent2" accent3="accent3" accent4="accent4" accent5="accent5" accent6="accent6" hlink="hlink" folHlink="folHlink"/>
  <p:sldLayoutIdLst>
    <p:sldLayoutId id="214748372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188" y="2611689"/>
            <a:ext cx="6376924" cy="1634622"/>
          </a:xfrm>
          <a:prstGeom prst="rect">
            <a:avLst/>
          </a:prstGeom>
        </p:spPr>
      </p:pic>
    </p:spTree>
    <p:extLst>
      <p:ext uri="{BB962C8B-B14F-4D97-AF65-F5344CB8AC3E}">
        <p14:creationId xmlns:p14="http://schemas.microsoft.com/office/powerpoint/2010/main" val="1941603890"/>
      </p:ext>
    </p:extLst>
  </p:cSld>
  <p:clrMap bg1="lt1" tx1="dk1" bg2="lt2" tx2="dk2" accent1="accent1" accent2="accent2" accent3="accent3" accent4="accent4" accent5="accent5" accent6="accent6" hlink="hlink" folHlink="folHlink"/>
  <p:sldLayoutIdLst>
    <p:sldLayoutId id="214748372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588" y="2562775"/>
            <a:ext cx="7596124" cy="1732450"/>
          </a:xfrm>
          <a:prstGeom prst="rect">
            <a:avLst/>
          </a:prstGeom>
        </p:spPr>
      </p:pic>
    </p:spTree>
    <p:extLst>
      <p:ext uri="{BB962C8B-B14F-4D97-AF65-F5344CB8AC3E}">
        <p14:creationId xmlns:p14="http://schemas.microsoft.com/office/powerpoint/2010/main" val="1988258551"/>
      </p:ext>
    </p:extLst>
  </p:cSld>
  <p:clrMap bg1="lt1" tx1="dk1" bg2="lt2" tx2="dk2" accent1="accent1" accent2="accent2" accent3="accent3" accent4="accent4" accent5="accent5" accent6="accent6" hlink="hlink" folHlink="folHlink"/>
  <p:sldLayoutIdLst>
    <p:sldLayoutId id="214748373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2384" y="2673096"/>
            <a:ext cx="6047232" cy="1511808"/>
          </a:xfrm>
          <a:prstGeom prst="rect">
            <a:avLst/>
          </a:prstGeom>
        </p:spPr>
      </p:pic>
    </p:spTree>
    <p:extLst>
      <p:ext uri="{BB962C8B-B14F-4D97-AF65-F5344CB8AC3E}">
        <p14:creationId xmlns:p14="http://schemas.microsoft.com/office/powerpoint/2010/main" val="75988502"/>
      </p:ext>
    </p:extLst>
  </p:cSld>
  <p:clrMap bg1="lt1" tx1="dk1" bg2="lt2" tx2="dk2" accent1="accent1" accent2="accent2" accent3="accent3" accent4="accent4" accent5="accent5" accent6="accent6" hlink="hlink" folHlink="folHlink"/>
  <p:sldLayoutIdLst>
    <p:sldLayoutId id="214748373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288" y="2807885"/>
            <a:ext cx="7583424" cy="1229530"/>
          </a:xfrm>
          <a:prstGeom prst="rect">
            <a:avLst/>
          </a:prstGeom>
        </p:spPr>
      </p:pic>
    </p:spTree>
    <p:extLst>
      <p:ext uri="{BB962C8B-B14F-4D97-AF65-F5344CB8AC3E}">
        <p14:creationId xmlns:p14="http://schemas.microsoft.com/office/powerpoint/2010/main" val="1385789576"/>
      </p:ext>
    </p:extLst>
  </p:cSld>
  <p:clrMap bg1="lt1" tx1="dk1" bg2="lt2" tx2="dk2" accent1="accent1" accent2="accent2" accent3="accent3" accent4="accent4" accent5="accent5" accent6="accent6" hlink="hlink" folHlink="folHlink"/>
  <p:sldLayoutIdLst>
    <p:sldLayoutId id="2147483670"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1424" y="2617768"/>
            <a:ext cx="6169152" cy="1609764"/>
          </a:xfrm>
          <a:prstGeom prst="rect">
            <a:avLst/>
          </a:prstGeom>
        </p:spPr>
      </p:pic>
    </p:spTree>
    <p:extLst>
      <p:ext uri="{BB962C8B-B14F-4D97-AF65-F5344CB8AC3E}">
        <p14:creationId xmlns:p14="http://schemas.microsoft.com/office/powerpoint/2010/main" val="1152829194"/>
      </p:ext>
    </p:extLst>
  </p:cSld>
  <p:clrMap bg1="lt1" tx1="dk1" bg2="lt2" tx2="dk2" accent1="accent1" accent2="accent2" accent3="accent3" accent4="accent4" accent5="accent5" accent6="accent6" hlink="hlink" folHlink="folHlink"/>
  <p:sldLayoutIdLst>
    <p:sldLayoutId id="2147483735"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808" y="2634558"/>
            <a:ext cx="6120384" cy="1576184"/>
          </a:xfrm>
          <a:prstGeom prst="rect">
            <a:avLst/>
          </a:prstGeom>
        </p:spPr>
      </p:pic>
    </p:spTree>
    <p:extLst>
      <p:ext uri="{BB962C8B-B14F-4D97-AF65-F5344CB8AC3E}">
        <p14:creationId xmlns:p14="http://schemas.microsoft.com/office/powerpoint/2010/main" val="1220222684"/>
      </p:ext>
    </p:extLst>
  </p:cSld>
  <p:clrMap bg1="lt1" tx1="dk1" bg2="lt2" tx2="dk2" accent1="accent1" accent2="accent2" accent3="accent3" accent4="accent4" accent5="accent5" accent6="accent6" hlink="hlink" folHlink="folHlink"/>
  <p:sldLayoutIdLst>
    <p:sldLayoutId id="2147483737"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9812" y="2543956"/>
            <a:ext cx="7059676" cy="1757388"/>
          </a:xfrm>
          <a:prstGeom prst="rect">
            <a:avLst/>
          </a:prstGeom>
        </p:spPr>
      </p:pic>
    </p:spTree>
    <p:extLst>
      <p:ext uri="{BB962C8B-B14F-4D97-AF65-F5344CB8AC3E}">
        <p14:creationId xmlns:p14="http://schemas.microsoft.com/office/powerpoint/2010/main" val="630304094"/>
      </p:ext>
    </p:extLst>
  </p:cSld>
  <p:clrMap bg1="lt1" tx1="dk1" bg2="lt2" tx2="dk2" accent1="accent1" accent2="accent2" accent3="accent3" accent4="accent4" accent5="accent5" accent6="accent6" hlink="hlink" folHlink="folHlink"/>
  <p:sldLayoutIdLst>
    <p:sldLayoutId id="2147483739"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658" r:id="rId3"/>
    <p:sldLayoutId id="2147483657" r:id="rId4"/>
    <p:sldLayoutId id="2147483694" r:id="rId5"/>
    <p:sldLayoutId id="2147483700" r:id="rId6"/>
    <p:sldLayoutId id="2147483692" r:id="rId7"/>
    <p:sldLayoutId id="2147483699" r:id="rId8"/>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07814"/>
      </p:ext>
    </p:extLst>
  </p:cSld>
  <p:clrMap bg1="lt1" tx1="dk1" bg2="lt2" tx2="dk2" accent1="accent1" accent2="accent2" accent3="accent3" accent4="accent4" accent5="accent5" accent6="accent6" hlink="hlink" folHlink="folHlink"/>
  <p:sldLayoutIdLst>
    <p:sldLayoutId id="2147483664" r:id="rId1"/>
    <p:sldLayoutId id="2147483697" r:id="rId2"/>
    <p:sldLayoutId id="2147483665" r:id="rId3"/>
    <p:sldLayoutId id="2147483666" r:id="rId4"/>
    <p:sldLayoutId id="2147483693" r:id="rId5"/>
    <p:sldLayoutId id="2147483701" r:id="rId6"/>
    <p:sldLayoutId id="2147483690" r:id="rId7"/>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161444"/>
      </p:ext>
    </p:extLst>
  </p:cSld>
  <p:clrMap bg1="lt1" tx1="dk1" bg2="lt2" tx2="dk2" accent1="accent1" accent2="accent2" accent3="accent3" accent4="accent4" accent5="accent5" accent6="accent6" hlink="hlink" folHlink="folHlink"/>
  <p:sldLayoutIdLst>
    <p:sldLayoutId id="2147483660" r:id="rId1"/>
    <p:sldLayoutId id="2147483698" r:id="rId2"/>
    <p:sldLayoutId id="2147483661" r:id="rId3"/>
    <p:sldLayoutId id="2147483662" r:id="rId4"/>
    <p:sldLayoutId id="2147483695" r:id="rId5"/>
    <p:sldLayoutId id="2147483691" r:id="rId6"/>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9458"/>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341498-40E0-0441-B9B0-649CBEC5D8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7931A-AEFE-794E-BB3C-0FCD9312F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9509A-5F0E-5A48-8401-C5B617659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4FC05-BE4C-154F-AA63-AEDF8A15EBBC}" type="datetimeFigureOut">
              <a:rPr lang="en-US" smtClean="0"/>
              <a:t>10/29/2024</a:t>
            </a:fld>
            <a:endParaRPr lang="en-US"/>
          </a:p>
        </p:txBody>
      </p:sp>
      <p:sp>
        <p:nvSpPr>
          <p:cNvPr id="5" name="Footer Placeholder 4">
            <a:extLst>
              <a:ext uri="{FF2B5EF4-FFF2-40B4-BE49-F238E27FC236}">
                <a16:creationId xmlns:a16="http://schemas.microsoft.com/office/drawing/2014/main" id="{FFC52E14-82EA-4343-B770-8FE8934CF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070679-3041-6E4C-8C77-2CEDF7887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DE7B0-ACF0-A64A-B126-C2AE21461A65}" type="slidenum">
              <a:rPr lang="en-US" smtClean="0"/>
              <a:t>‹#›</a:t>
            </a:fld>
            <a:endParaRPr lang="en-US"/>
          </a:p>
        </p:txBody>
      </p:sp>
    </p:spTree>
    <p:extLst>
      <p:ext uri="{BB962C8B-B14F-4D97-AF65-F5344CB8AC3E}">
        <p14:creationId xmlns:p14="http://schemas.microsoft.com/office/powerpoint/2010/main" val="360650628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3056" y="2624778"/>
            <a:ext cx="7485888" cy="1603006"/>
          </a:xfrm>
          <a:prstGeom prst="rect">
            <a:avLst/>
          </a:prstGeom>
        </p:spPr>
      </p:pic>
    </p:spTree>
    <p:extLst>
      <p:ext uri="{BB962C8B-B14F-4D97-AF65-F5344CB8AC3E}">
        <p14:creationId xmlns:p14="http://schemas.microsoft.com/office/powerpoint/2010/main" val="2110781693"/>
      </p:ext>
    </p:extLst>
  </p:cSld>
  <p:clrMap bg1="lt1" tx1="dk1" bg2="lt2" tx2="dk2" accent1="accent1" accent2="accent2" accent3="accent3" accent4="accent4" accent5="accent5" accent6="accent6" hlink="hlink" folHlink="folHlink"/>
  <p:sldLayoutIdLst>
    <p:sldLayoutId id="2147483674"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0448" y="2780581"/>
            <a:ext cx="8071104" cy="1296838"/>
          </a:xfrm>
          <a:prstGeom prst="rect">
            <a:avLst/>
          </a:prstGeom>
        </p:spPr>
      </p:pic>
    </p:spTree>
    <p:extLst>
      <p:ext uri="{BB962C8B-B14F-4D97-AF65-F5344CB8AC3E}">
        <p14:creationId xmlns:p14="http://schemas.microsoft.com/office/powerpoint/2010/main" val="478121582"/>
      </p:ext>
    </p:extLst>
  </p:cSld>
  <p:clrMap bg1="lt1" tx1="dk1" bg2="lt2" tx2="dk2" accent1="accent1" accent2="accent2" accent3="accent3" accent4="accent4" accent5="accent5" accent6="accent6" hlink="hlink" folHlink="folHlink"/>
  <p:sldLayoutIdLst>
    <p:sldLayoutId id="2147483676"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9668" y="2584698"/>
            <a:ext cx="7839964" cy="1675904"/>
          </a:xfrm>
          <a:prstGeom prst="rect">
            <a:avLst/>
          </a:prstGeom>
        </p:spPr>
      </p:pic>
    </p:spTree>
    <p:extLst>
      <p:ext uri="{BB962C8B-B14F-4D97-AF65-F5344CB8AC3E}">
        <p14:creationId xmlns:p14="http://schemas.microsoft.com/office/powerpoint/2010/main" val="33305322"/>
      </p:ext>
    </p:extLst>
  </p:cSld>
  <p:clrMap bg1="lt1" tx1="dk1" bg2="lt2" tx2="dk2" accent1="accent1" accent2="accent2" accent3="accent3" accent4="accent4" accent5="accent5" accent6="accent6" hlink="hlink" folHlink="folHlink"/>
  <p:sldLayoutIdLst>
    <p:sldLayoutId id="2147483678"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2512" y="2671340"/>
            <a:ext cx="7046976" cy="1515320"/>
          </a:xfrm>
          <a:prstGeom prst="rect">
            <a:avLst/>
          </a:prstGeom>
        </p:spPr>
      </p:pic>
    </p:spTree>
    <p:extLst>
      <p:ext uri="{BB962C8B-B14F-4D97-AF65-F5344CB8AC3E}">
        <p14:creationId xmlns:p14="http://schemas.microsoft.com/office/powerpoint/2010/main" val="1203920840"/>
      </p:ext>
    </p:extLst>
  </p:cSld>
  <p:clrMap bg1="lt1" tx1="dk1" bg2="lt2" tx2="dk2" accent1="accent1" accent2="accent2" accent3="accent3" accent4="accent4" accent5="accent5" accent6="accent6" hlink="hlink" folHlink="folHlink"/>
  <p:sldLayoutIdLst>
    <p:sldLayoutId id="2147483680"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736" y="2717127"/>
            <a:ext cx="6510528" cy="1423746"/>
          </a:xfrm>
          <a:prstGeom prst="rect">
            <a:avLst/>
          </a:prstGeom>
        </p:spPr>
      </p:pic>
    </p:spTree>
    <p:extLst>
      <p:ext uri="{BB962C8B-B14F-4D97-AF65-F5344CB8AC3E}">
        <p14:creationId xmlns:p14="http://schemas.microsoft.com/office/powerpoint/2010/main" val="441340202"/>
      </p:ext>
    </p:extLst>
  </p:cSld>
  <p:clrMap bg1="lt1" tx1="dk1" bg2="lt2" tx2="dk2" accent1="accent1" accent2="accent2" accent3="accent3" accent4="accent4" accent5="accent5" accent6="accent6" hlink="hlink" folHlink="folHlink"/>
  <p:sldLayoutIdLst>
    <p:sldLayoutId id="2147483682"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4144" y="2719686"/>
            <a:ext cx="8363712" cy="1395528"/>
          </a:xfrm>
          <a:prstGeom prst="rect">
            <a:avLst/>
          </a:prstGeom>
        </p:spPr>
      </p:pic>
    </p:spTree>
    <p:extLst>
      <p:ext uri="{BB962C8B-B14F-4D97-AF65-F5344CB8AC3E}">
        <p14:creationId xmlns:p14="http://schemas.microsoft.com/office/powerpoint/2010/main" val="1137803511"/>
      </p:ext>
    </p:extLst>
  </p:cSld>
  <p:clrMap bg1="lt1" tx1="dk1" bg2="lt2" tx2="dk2" accent1="accent1" accent2="accent2" accent3="accent3" accent4="accent4" accent5="accent5" accent6="accent6" hlink="hlink" folHlink="folHlink"/>
  <p:sldLayoutIdLst>
    <p:sldLayoutId id="2147483684"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5248" y="2517509"/>
            <a:ext cx="7461504" cy="1822982"/>
          </a:xfrm>
          <a:prstGeom prst="rect">
            <a:avLst/>
          </a:prstGeom>
        </p:spPr>
      </p:pic>
    </p:spTree>
    <p:extLst>
      <p:ext uri="{BB962C8B-B14F-4D97-AF65-F5344CB8AC3E}">
        <p14:creationId xmlns:p14="http://schemas.microsoft.com/office/powerpoint/2010/main" val="742969304"/>
      </p:ext>
    </p:extLst>
  </p:cSld>
  <p:clrMap bg1="lt1" tx1="dk1" bg2="lt2" tx2="dk2" accent1="accent1" accent2="accent2" accent3="accent3" accent4="accent4" accent5="accent5" accent6="accent6" hlink="hlink" folHlink="folHlink"/>
  <p:sldLayoutIdLst>
    <p:sldLayoutId id="2147483711"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C87194-E0A6-C54D-AD56-AB97B3D67543}"/>
              </a:ext>
            </a:extLst>
          </p:cNvPr>
          <p:cNvPicPr>
            <a:picLocks noChangeAspect="1"/>
          </p:cNvPicPr>
          <p:nvPr/>
        </p:nvPicPr>
        <p:blipFill>
          <a:blip r:embed="rId2"/>
          <a:stretch>
            <a:fillRect/>
          </a:stretch>
        </p:blipFill>
        <p:spPr>
          <a:xfrm>
            <a:off x="564431" y="471239"/>
            <a:ext cx="2916424" cy="1049912"/>
          </a:xfrm>
          <a:prstGeom prst="rect">
            <a:avLst/>
          </a:prstGeom>
        </p:spPr>
      </p:pic>
      <p:grpSp>
        <p:nvGrpSpPr>
          <p:cNvPr id="9" name="Group 8">
            <a:extLst>
              <a:ext uri="{FF2B5EF4-FFF2-40B4-BE49-F238E27FC236}">
                <a16:creationId xmlns:a16="http://schemas.microsoft.com/office/drawing/2014/main" id="{61EFEE1B-6683-1F42-B7DD-7456E5772B96}"/>
              </a:ext>
            </a:extLst>
          </p:cNvPr>
          <p:cNvGrpSpPr/>
          <p:nvPr/>
        </p:nvGrpSpPr>
        <p:grpSpPr>
          <a:xfrm>
            <a:off x="6474777" y="1262123"/>
            <a:ext cx="5044485" cy="1483282"/>
            <a:chOff x="6408275" y="1155743"/>
            <a:chExt cx="5044485" cy="1483282"/>
          </a:xfrm>
        </p:grpSpPr>
        <p:sp>
          <p:nvSpPr>
            <p:cNvPr id="6" name="TextBox 5">
              <a:extLst>
                <a:ext uri="{FF2B5EF4-FFF2-40B4-BE49-F238E27FC236}">
                  <a16:creationId xmlns:a16="http://schemas.microsoft.com/office/drawing/2014/main" id="{4070DD90-C2CD-674C-A455-A7D2DE2EFD6F}"/>
                </a:ext>
              </a:extLst>
            </p:cNvPr>
            <p:cNvSpPr txBox="1"/>
            <p:nvPr/>
          </p:nvSpPr>
          <p:spPr>
            <a:xfrm>
              <a:off x="6742775" y="1469011"/>
              <a:ext cx="4536416" cy="554767"/>
            </a:xfrm>
            <a:prstGeom prst="rect">
              <a:avLst/>
            </a:prstGeom>
            <a:noFill/>
          </p:spPr>
          <p:txBody>
            <a:bodyPr wrap="square" rtlCol="0">
              <a:spAutoFit/>
            </a:bodyPr>
            <a:lstStyle/>
            <a:p>
              <a:pPr marL="0" marR="0" lvl="0" indent="0" algn="ctr" defTabSz="914400" rtl="0" eaLnBrk="1" fontAlgn="auto" latinLnBrk="0" hangingPunct="1">
                <a:lnSpc>
                  <a:spcPts val="342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DClinPsy</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Research</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pic>
          <p:nvPicPr>
            <p:cNvPr id="7" name="Picture 6" descr="A close up of a logo&#10;&#10;Description automatically generated">
              <a:extLst>
                <a:ext uri="{FF2B5EF4-FFF2-40B4-BE49-F238E27FC236}">
                  <a16:creationId xmlns:a16="http://schemas.microsoft.com/office/drawing/2014/main" id="{493910E9-227E-394A-87F1-877D7CE45210}"/>
                </a:ext>
              </a:extLst>
            </p:cNvPr>
            <p:cNvPicPr>
              <a:picLocks noChangeAspect="1"/>
            </p:cNvPicPr>
            <p:nvPr/>
          </p:nvPicPr>
          <p:blipFill>
            <a:blip r:embed="rId3"/>
            <a:stretch>
              <a:fillRect/>
            </a:stretch>
          </p:blipFill>
          <p:spPr>
            <a:xfrm>
              <a:off x="6408275" y="1155743"/>
              <a:ext cx="669000" cy="669000"/>
            </a:xfrm>
            <a:prstGeom prst="rect">
              <a:avLst/>
            </a:prstGeom>
          </p:spPr>
        </p:pic>
        <p:pic>
          <p:nvPicPr>
            <p:cNvPr id="8" name="Picture 7">
              <a:extLst>
                <a:ext uri="{FF2B5EF4-FFF2-40B4-BE49-F238E27FC236}">
                  <a16:creationId xmlns:a16="http://schemas.microsoft.com/office/drawing/2014/main" id="{CDDF448B-57F3-D649-A981-4A238D40ED72}"/>
                </a:ext>
              </a:extLst>
            </p:cNvPr>
            <p:cNvPicPr>
              <a:picLocks noChangeAspect="1"/>
            </p:cNvPicPr>
            <p:nvPr/>
          </p:nvPicPr>
          <p:blipFill>
            <a:blip r:embed="rId4"/>
            <a:stretch>
              <a:fillRect/>
            </a:stretch>
          </p:blipFill>
          <p:spPr>
            <a:xfrm>
              <a:off x="10778138" y="1964403"/>
              <a:ext cx="674622" cy="674622"/>
            </a:xfrm>
            <a:prstGeom prst="rect">
              <a:avLst/>
            </a:prstGeom>
          </p:spPr>
        </p:pic>
      </p:grpSp>
      <p:sp>
        <p:nvSpPr>
          <p:cNvPr id="10" name="TextBox 9">
            <a:extLst>
              <a:ext uri="{FF2B5EF4-FFF2-40B4-BE49-F238E27FC236}">
                <a16:creationId xmlns:a16="http://schemas.microsoft.com/office/drawing/2014/main" id="{5A11DAAB-88F4-974D-8E51-8F7388B788F5}"/>
              </a:ext>
            </a:extLst>
          </p:cNvPr>
          <p:cNvSpPr txBox="1"/>
          <p:nvPr/>
        </p:nvSpPr>
        <p:spPr>
          <a:xfrm>
            <a:off x="6653488" y="2853026"/>
            <a:ext cx="4750596"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Dr Mary Lavelle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lumMod val="65000"/>
                    <a:lumOff val="35000"/>
                  </a:prstClr>
                </a:solidFill>
                <a:latin typeface="Calibri" panose="020F0502020204030204"/>
              </a:rPr>
              <a:t>Interim Research Director </a:t>
            </a:r>
            <a:endPar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lumMod val="65000"/>
                    <a:lumOff val="35000"/>
                  </a:prstClr>
                </a:solidFill>
                <a:latin typeface="Calibri" panose="020F0502020204030204"/>
              </a:rPr>
              <a:t>Doctorate in Clinical Psychology </a:t>
            </a:r>
            <a:r>
              <a:rPr lang="en-US" sz="2000" dirty="0" err="1">
                <a:solidFill>
                  <a:prstClr val="black">
                    <a:lumMod val="65000"/>
                    <a:lumOff val="35000"/>
                  </a:prstClr>
                </a:solidFill>
                <a:latin typeface="Calibri" panose="020F0502020204030204"/>
              </a:rPr>
              <a:t>Programme</a:t>
            </a:r>
            <a:endPar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ndParaRPr>
          </a:p>
        </p:txBody>
      </p:sp>
    </p:spTree>
    <p:extLst>
      <p:ext uri="{BB962C8B-B14F-4D97-AF65-F5344CB8AC3E}">
        <p14:creationId xmlns:p14="http://schemas.microsoft.com/office/powerpoint/2010/main" val="370009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B47506-08AA-CF4F-8A3C-BF4C2EB6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568" y="1242618"/>
            <a:ext cx="9061939" cy="4344876"/>
          </a:xfrm>
          <a:prstGeom prst="rect">
            <a:avLst/>
          </a:prstGeom>
        </p:spPr>
      </p:pic>
      <p:pic>
        <p:nvPicPr>
          <p:cNvPr id="5" name="Picture 4">
            <a:extLst>
              <a:ext uri="{FF2B5EF4-FFF2-40B4-BE49-F238E27FC236}">
                <a16:creationId xmlns:a16="http://schemas.microsoft.com/office/drawing/2014/main" id="{538A3FE2-366C-6C48-8C0F-E727BF1E98A8}"/>
              </a:ext>
            </a:extLst>
          </p:cNvPr>
          <p:cNvPicPr>
            <a:picLocks noChangeAspect="1"/>
          </p:cNvPicPr>
          <p:nvPr/>
        </p:nvPicPr>
        <p:blipFill>
          <a:blip r:embed="rId4"/>
          <a:stretch>
            <a:fillRect/>
          </a:stretch>
        </p:blipFill>
        <p:spPr>
          <a:xfrm>
            <a:off x="9983585" y="5917831"/>
            <a:ext cx="2002922" cy="721052"/>
          </a:xfrm>
          <a:prstGeom prst="rect">
            <a:avLst/>
          </a:prstGeom>
        </p:spPr>
      </p:pic>
      <p:sp>
        <p:nvSpPr>
          <p:cNvPr id="8" name="Rectangle 7">
            <a:extLst>
              <a:ext uri="{FF2B5EF4-FFF2-40B4-BE49-F238E27FC236}">
                <a16:creationId xmlns:a16="http://schemas.microsoft.com/office/drawing/2014/main" id="{CE813E59-8C1C-9541-AD59-192CD010CF2B}"/>
              </a:ext>
            </a:extLst>
          </p:cNvPr>
          <p:cNvSpPr/>
          <p:nvPr/>
        </p:nvSpPr>
        <p:spPr>
          <a:xfrm>
            <a:off x="609562" y="484874"/>
            <a:ext cx="3691780" cy="541238"/>
          </a:xfrm>
          <a:prstGeom prst="rect">
            <a:avLst/>
          </a:prstGeom>
        </p:spPr>
        <p:txBody>
          <a:bodyPr wrap="none">
            <a:spAutoFit/>
          </a:bodyPr>
          <a:lstStyle/>
          <a:p>
            <a:pPr marL="0" marR="0" lvl="0" indent="0" algn="l" defTabSz="914400" rtl="0" eaLnBrk="1" fontAlgn="auto" latinLnBrk="0" hangingPunct="1">
              <a:lnSpc>
                <a:spcPts val="338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9222A"/>
                </a:solidFill>
                <a:effectLst/>
                <a:uLnTx/>
                <a:uFillTx/>
                <a:latin typeface="Calibri" panose="020F0502020204030204"/>
                <a:ea typeface="+mn-ea"/>
                <a:cs typeface="+mn-cs"/>
              </a:rPr>
              <a:t>Research Teaching</a:t>
            </a:r>
          </a:p>
        </p:txBody>
      </p:sp>
      <p:sp>
        <p:nvSpPr>
          <p:cNvPr id="9" name="TextBox 8">
            <a:extLst>
              <a:ext uri="{FF2B5EF4-FFF2-40B4-BE49-F238E27FC236}">
                <a16:creationId xmlns:a16="http://schemas.microsoft.com/office/drawing/2014/main" id="{FE880B66-A724-BA49-92D5-4FFDF6F0487F}"/>
              </a:ext>
            </a:extLst>
          </p:cNvPr>
          <p:cNvSpPr txBox="1"/>
          <p:nvPr/>
        </p:nvSpPr>
        <p:spPr>
          <a:xfrm>
            <a:off x="609562" y="1270506"/>
            <a:ext cx="5166984" cy="507831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b="1" dirty="0">
                <a:solidFill>
                  <a:prstClr val="black">
                    <a:lumMod val="65000"/>
                    <a:lumOff val="35000"/>
                  </a:prstClr>
                </a:solidFill>
                <a:latin typeface="Calibri" panose="020F0502020204030204"/>
              </a:rPr>
              <a:t>T</a:t>
            </a:r>
            <a:r>
              <a:rPr lang="en-GB" b="1" noProof="0" dirty="0">
                <a:solidFill>
                  <a:prstClr val="black">
                    <a:lumMod val="65000"/>
                    <a:lumOff val="35000"/>
                  </a:prstClr>
                </a:solidFill>
                <a:latin typeface="Calibri" panose="020F0502020204030204"/>
              </a:rPr>
              <a:t>here are 3 modules across the three years of training:</a:t>
            </a:r>
          </a:p>
          <a:p>
            <a:pPr marR="0" lvl="0" algn="l" defTabSz="914400" rtl="0" eaLnBrk="1" fontAlgn="auto" latinLnBrk="0" hangingPunct="1">
              <a:lnSpc>
                <a:spcPct val="100000"/>
              </a:lnSpc>
              <a:spcBef>
                <a:spcPts val="0"/>
              </a:spcBef>
              <a:spcAft>
                <a:spcPts val="0"/>
              </a:spcAft>
              <a:buClrTx/>
              <a:buSzTx/>
              <a:tabLst/>
              <a:defRPr/>
            </a:pPr>
            <a:endParaRPr lang="en-GB" b="1" noProof="0" dirty="0">
              <a:solidFill>
                <a:prstClr val="black">
                  <a:lumMod val="65000"/>
                  <a:lumOff val="35000"/>
                </a:prstClr>
              </a:solidFill>
              <a:latin typeface="Calibri" panose="020F0502020204030204"/>
            </a:endParaRPr>
          </a:p>
          <a:p>
            <a:pPr marL="285750" indent="-285750" eaLnBrk="1" fontAlgn="auto" hangingPunct="1">
              <a:spcBef>
                <a:spcPts val="0"/>
              </a:spcBef>
              <a:spcAft>
                <a:spcPts val="0"/>
              </a:spcAft>
              <a:buFont typeface="Arial" panose="020B0604020202020204" pitchFamily="34" charset="0"/>
              <a:buChar char="•"/>
              <a:defRPr/>
            </a:pPr>
            <a:r>
              <a:rPr lang="en-GB" i="1" dirty="0">
                <a:solidFill>
                  <a:prstClr val="black">
                    <a:lumMod val="65000"/>
                    <a:lumOff val="35000"/>
                  </a:prstClr>
                </a:solidFill>
                <a:latin typeface="Calibri" panose="020F0502020204030204"/>
              </a:rPr>
              <a:t>Applied Research 1 </a:t>
            </a:r>
            <a:r>
              <a:rPr lang="en-GB" dirty="0">
                <a:solidFill>
                  <a:prstClr val="black">
                    <a:lumMod val="65000"/>
                    <a:lumOff val="35000"/>
                  </a:prstClr>
                </a:solidFill>
                <a:latin typeface="Calibri" panose="020F0502020204030204"/>
              </a:rPr>
              <a:t>(1</a:t>
            </a:r>
            <a:r>
              <a:rPr lang="en-GB" baseline="30000" dirty="0">
                <a:solidFill>
                  <a:prstClr val="black">
                    <a:lumMod val="65000"/>
                    <a:lumOff val="35000"/>
                  </a:prstClr>
                </a:solidFill>
                <a:latin typeface="Calibri" panose="020F0502020204030204"/>
              </a:rPr>
              <a:t>st</a:t>
            </a:r>
            <a:r>
              <a:rPr lang="en-GB" dirty="0">
                <a:solidFill>
                  <a:prstClr val="black">
                    <a:lumMod val="65000"/>
                    <a:lumOff val="35000"/>
                  </a:prstClr>
                </a:solidFill>
                <a:latin typeface="Calibri" panose="020F0502020204030204"/>
              </a:rPr>
              <a:t> Year): Comprehensive overview of the main research approaches.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prstClr val="black">
                    <a:lumMod val="65000"/>
                    <a:lumOff val="35000"/>
                  </a:prstClr>
                </a:solidFill>
                <a:latin typeface="Calibri" panose="020F0502020204030204"/>
              </a:rPr>
              <a:t>Applied Research 2 </a:t>
            </a:r>
            <a:r>
              <a:rPr lang="en-GB" dirty="0">
                <a:solidFill>
                  <a:prstClr val="black">
                    <a:lumMod val="65000"/>
                    <a:lumOff val="35000"/>
                  </a:prstClr>
                </a:solidFill>
                <a:latin typeface="Calibri" panose="020F0502020204030204"/>
              </a:rPr>
              <a:t>(2</a:t>
            </a:r>
            <a:r>
              <a:rPr lang="en-GB" baseline="30000" dirty="0">
                <a:solidFill>
                  <a:prstClr val="black">
                    <a:lumMod val="65000"/>
                    <a:lumOff val="35000"/>
                  </a:prstClr>
                </a:solidFill>
                <a:latin typeface="Calibri" panose="020F0502020204030204"/>
              </a:rPr>
              <a:t>nd</a:t>
            </a:r>
            <a:r>
              <a:rPr lang="en-GB" dirty="0">
                <a:solidFill>
                  <a:prstClr val="black">
                    <a:lumMod val="65000"/>
                    <a:lumOff val="35000"/>
                  </a:prstClr>
                </a:solidFill>
                <a:latin typeface="Calibri" panose="020F0502020204030204"/>
              </a:rPr>
              <a:t> Year): Focus on practical steps for performing specific research methods.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solidFill>
                  <a:prstClr val="black">
                    <a:lumMod val="65000"/>
                    <a:lumOff val="35000"/>
                  </a:prstClr>
                </a:solidFill>
                <a:latin typeface="Calibri" panose="020F0502020204030204"/>
              </a:rPr>
              <a:t>Applied Research 3 </a:t>
            </a:r>
            <a:r>
              <a:rPr lang="en-GB" dirty="0">
                <a:solidFill>
                  <a:prstClr val="black">
                    <a:lumMod val="65000"/>
                    <a:lumOff val="35000"/>
                  </a:prstClr>
                </a:solidFill>
                <a:latin typeface="Calibri" panose="020F0502020204030204"/>
              </a:rPr>
              <a:t>(3rd Year): Emphasis on preparing and defending a doctoral dissertation.</a:t>
            </a:r>
          </a:p>
          <a:p>
            <a:pPr marR="0" lvl="0" algn="l" defTabSz="914400" rtl="0" eaLnBrk="1" fontAlgn="auto" latinLnBrk="0" hangingPunct="1">
              <a:lnSpc>
                <a:spcPct val="100000"/>
              </a:lnSpc>
              <a:spcBef>
                <a:spcPts val="0"/>
              </a:spcBef>
              <a:spcAft>
                <a:spcPts val="0"/>
              </a:spcAft>
              <a:buClrTx/>
              <a:buSzTx/>
              <a:tabLst/>
              <a:defRPr/>
            </a:pPr>
            <a:endParaRPr lang="en-GB" b="1" dirty="0">
              <a:solidFill>
                <a:prstClr val="black">
                  <a:lumMod val="65000"/>
                  <a:lumOff val="35000"/>
                </a:prstClr>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GB" b="1" dirty="0">
              <a:solidFill>
                <a:prstClr val="black">
                  <a:lumMod val="65000"/>
                  <a:lumOff val="35000"/>
                </a:prstClr>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lumMod val="65000"/>
                    <a:lumOff val="35000"/>
                  </a:prstClr>
                </a:solidFill>
                <a:latin typeface="Calibri" panose="020F0502020204030204"/>
              </a:rPr>
              <a:t>Teaching is generally led by: </a:t>
            </a:r>
          </a:p>
          <a:p>
            <a:pPr marR="0" lvl="0" algn="l" defTabSz="914400" rtl="0" eaLnBrk="1" fontAlgn="auto" latinLnBrk="0" hangingPunct="1">
              <a:lnSpc>
                <a:spcPct val="100000"/>
              </a:lnSpc>
              <a:spcBef>
                <a:spcPts val="0"/>
              </a:spcBef>
              <a:spcAft>
                <a:spcPts val="0"/>
              </a:spcAft>
              <a:buClrTx/>
              <a:buSzTx/>
              <a:tabLst/>
              <a:defRPr/>
            </a:pPr>
            <a:endParaRPr lang="en-GB" b="1" dirty="0">
              <a:solidFill>
                <a:prstClr val="black">
                  <a:lumMod val="65000"/>
                  <a:lumOff val="35000"/>
                </a:prstClr>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lumMod val="65000"/>
                    <a:lumOff val="35000"/>
                  </a:prstClr>
                </a:solidFill>
                <a:latin typeface="Calibri" panose="020F0502020204030204"/>
              </a:rPr>
              <a:t>Course team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lumMod val="65000"/>
                    <a:lumOff val="35000"/>
                  </a:prstClr>
                </a:solidFill>
                <a:latin typeface="Calibri" panose="020F0502020204030204"/>
              </a:rPr>
              <a:t>School of Psychology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lumMod val="65000"/>
                    <a:lumOff val="35000"/>
                  </a:prstClr>
                </a:solidFill>
                <a:latin typeface="Calibri" panose="020F0502020204030204"/>
              </a:rPr>
              <a:t>Guest lecturers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5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church&#10;&#10;Description automatically generated">
            <a:extLst>
              <a:ext uri="{FF2B5EF4-FFF2-40B4-BE49-F238E27FC236}">
                <a16:creationId xmlns:a16="http://schemas.microsoft.com/office/drawing/2014/main" id="{49B47506-08AA-CF4F-8A3C-BF4C2EB6C89B}"/>
              </a:ext>
            </a:extLst>
          </p:cNvPr>
          <p:cNvPicPr>
            <a:picLocks noChangeAspect="1"/>
          </p:cNvPicPr>
          <p:nvPr/>
        </p:nvPicPr>
        <p:blipFill rotWithShape="1">
          <a:blip r:embed="rId3"/>
          <a:srcRect t="19037" b="5963"/>
          <a:stretch/>
        </p:blipFill>
        <p:spPr>
          <a:xfrm>
            <a:off x="6096000" y="-8234"/>
            <a:ext cx="6096000" cy="6858000"/>
          </a:xfrm>
          <a:prstGeom prst="rect">
            <a:avLst/>
          </a:prstGeom>
        </p:spPr>
      </p:pic>
      <p:pic>
        <p:nvPicPr>
          <p:cNvPr id="5" name="Picture 4">
            <a:extLst>
              <a:ext uri="{FF2B5EF4-FFF2-40B4-BE49-F238E27FC236}">
                <a16:creationId xmlns:a16="http://schemas.microsoft.com/office/drawing/2014/main" id="{538A3FE2-366C-6C48-8C0F-E727BF1E98A8}"/>
              </a:ext>
            </a:extLst>
          </p:cNvPr>
          <p:cNvPicPr>
            <a:picLocks noChangeAspect="1"/>
          </p:cNvPicPr>
          <p:nvPr/>
        </p:nvPicPr>
        <p:blipFill>
          <a:blip r:embed="rId4"/>
          <a:stretch>
            <a:fillRect/>
          </a:stretch>
        </p:blipFill>
        <p:spPr>
          <a:xfrm>
            <a:off x="9983585" y="5917831"/>
            <a:ext cx="2002922" cy="721052"/>
          </a:xfrm>
          <a:prstGeom prst="rect">
            <a:avLst/>
          </a:prstGeom>
        </p:spPr>
      </p:pic>
      <p:sp>
        <p:nvSpPr>
          <p:cNvPr id="8" name="Rectangle 7">
            <a:extLst>
              <a:ext uri="{FF2B5EF4-FFF2-40B4-BE49-F238E27FC236}">
                <a16:creationId xmlns:a16="http://schemas.microsoft.com/office/drawing/2014/main" id="{CE813E59-8C1C-9541-AD59-192CD010CF2B}"/>
              </a:ext>
            </a:extLst>
          </p:cNvPr>
          <p:cNvSpPr/>
          <p:nvPr/>
        </p:nvSpPr>
        <p:spPr>
          <a:xfrm>
            <a:off x="592651" y="306316"/>
            <a:ext cx="4964761" cy="977255"/>
          </a:xfrm>
          <a:prstGeom prst="rect">
            <a:avLst/>
          </a:prstGeom>
        </p:spPr>
        <p:txBody>
          <a:bodyPr wrap="square">
            <a:spAutoFit/>
          </a:bodyPr>
          <a:lstStyle/>
          <a:p>
            <a:pPr marL="0" marR="0" lvl="0" indent="0" algn="l" defTabSz="914400" rtl="0" eaLnBrk="1" fontAlgn="auto" latinLnBrk="0" hangingPunct="1">
              <a:lnSpc>
                <a:spcPts val="338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9222A"/>
                </a:solidFill>
                <a:effectLst/>
                <a:uLnTx/>
                <a:uFillTx/>
                <a:latin typeface="Calibri" panose="020F0502020204030204"/>
                <a:ea typeface="+mn-ea"/>
                <a:cs typeface="+mn-cs"/>
              </a:rPr>
              <a:t>What research do trainees complete?</a:t>
            </a:r>
          </a:p>
        </p:txBody>
      </p:sp>
      <p:sp>
        <p:nvSpPr>
          <p:cNvPr id="9" name="TextBox 8">
            <a:extLst>
              <a:ext uri="{FF2B5EF4-FFF2-40B4-BE49-F238E27FC236}">
                <a16:creationId xmlns:a16="http://schemas.microsoft.com/office/drawing/2014/main" id="{FE880B66-A724-BA49-92D5-4FFDF6F0487F}"/>
              </a:ext>
            </a:extLst>
          </p:cNvPr>
          <p:cNvSpPr txBox="1"/>
          <p:nvPr/>
        </p:nvSpPr>
        <p:spPr>
          <a:xfrm>
            <a:off x="263769" y="1283571"/>
            <a:ext cx="5832231" cy="5355312"/>
          </a:xfrm>
          <a:prstGeom prst="rect">
            <a:avLst/>
          </a:prstGeom>
          <a:noFill/>
        </p:spPr>
        <p:txBody>
          <a:bodyPr wrap="square" rtlCol="0">
            <a:spAutoFit/>
          </a:bodyPr>
          <a:lstStyle/>
          <a:p>
            <a:pPr eaLnBrk="1" fontAlgn="auto" hangingPunct="1">
              <a:spcBef>
                <a:spcPts val="0"/>
              </a:spcBef>
              <a:spcAft>
                <a:spcPts val="0"/>
              </a:spcAft>
              <a:defRPr/>
            </a:pPr>
            <a:r>
              <a:rPr lang="en-GB" dirty="0">
                <a:solidFill>
                  <a:prstClr val="black">
                    <a:lumMod val="65000"/>
                    <a:lumOff val="35000"/>
                  </a:prstClr>
                </a:solidFill>
                <a:latin typeface="Calibri" panose="020F0502020204030204"/>
              </a:rPr>
              <a:t>Trainees conduct 3 pieces of research across the 3 years of the course:</a:t>
            </a:r>
          </a:p>
          <a:p>
            <a:pPr marL="342900" indent="-342900" eaLnBrk="1" fontAlgn="auto" hangingPunct="1">
              <a:spcBef>
                <a:spcPts val="0"/>
              </a:spcBef>
              <a:spcAft>
                <a:spcPts val="0"/>
              </a:spcAft>
              <a:buFont typeface="+mj-lt"/>
              <a:buAutoNum type="arabicPeriod"/>
              <a:defRPr/>
            </a:pPr>
            <a:r>
              <a:rPr lang="en-GB" b="1" dirty="0">
                <a:solidFill>
                  <a:prstClr val="black">
                    <a:lumMod val="65000"/>
                    <a:lumOff val="35000"/>
                  </a:prstClr>
                </a:solidFill>
                <a:latin typeface="Calibri" panose="020F0502020204030204"/>
              </a:rPr>
              <a:t>A Service Related Project (SRP)</a:t>
            </a:r>
            <a:r>
              <a:rPr lang="en-GB" dirty="0">
                <a:solidFill>
                  <a:prstClr val="black">
                    <a:lumMod val="65000"/>
                    <a:lumOff val="35000"/>
                  </a:prstClr>
                </a:solidFill>
                <a:latin typeface="Calibri" panose="020F0502020204030204"/>
              </a:rPr>
              <a:t>: Generally an audit or service evaluation that focuses on a topic that has been identified as important by a service where the trainee is on placement. </a:t>
            </a:r>
          </a:p>
          <a:p>
            <a:pPr marL="800100" lvl="1" indent="-342900" eaLnBrk="1" fontAlgn="auto" hangingPunct="1">
              <a:spcBef>
                <a:spcPts val="0"/>
              </a:spcBef>
              <a:spcAft>
                <a:spcPts val="0"/>
              </a:spcAft>
              <a:buFont typeface="Arial" panose="020B0604020202020204" pitchFamily="34" charset="0"/>
              <a:buChar char="•"/>
              <a:defRPr/>
            </a:pPr>
            <a:r>
              <a:rPr lang="en-GB" dirty="0">
                <a:solidFill>
                  <a:prstClr val="black">
                    <a:lumMod val="65000"/>
                    <a:lumOff val="35000"/>
                  </a:prstClr>
                </a:solidFill>
                <a:latin typeface="Calibri" panose="020F0502020204030204"/>
              </a:rPr>
              <a:t>This is submitted in 2</a:t>
            </a:r>
            <a:r>
              <a:rPr lang="en-GB" baseline="30000" dirty="0">
                <a:solidFill>
                  <a:prstClr val="black">
                    <a:lumMod val="65000"/>
                    <a:lumOff val="35000"/>
                  </a:prstClr>
                </a:solidFill>
                <a:latin typeface="Calibri" panose="020F0502020204030204"/>
              </a:rPr>
              <a:t>nd</a:t>
            </a:r>
            <a:r>
              <a:rPr lang="en-GB" dirty="0">
                <a:solidFill>
                  <a:prstClr val="black">
                    <a:lumMod val="65000"/>
                    <a:lumOff val="35000"/>
                  </a:prstClr>
                </a:solidFill>
                <a:latin typeface="Calibri" panose="020F0502020204030204"/>
              </a:rPr>
              <a:t> year.</a:t>
            </a:r>
          </a:p>
          <a:p>
            <a:pPr marL="342900" indent="-342900" eaLnBrk="1" fontAlgn="auto" hangingPunct="1">
              <a:spcBef>
                <a:spcPts val="0"/>
              </a:spcBef>
              <a:spcAft>
                <a:spcPts val="0"/>
              </a:spcAft>
              <a:buFont typeface="+mj-lt"/>
              <a:buAutoNum type="arabicPeriod"/>
              <a:defRPr/>
            </a:pPr>
            <a:r>
              <a:rPr lang="en-GB" b="1" dirty="0">
                <a:solidFill>
                  <a:prstClr val="black">
                    <a:lumMod val="65000"/>
                    <a:lumOff val="35000"/>
                  </a:prstClr>
                </a:solidFill>
                <a:latin typeface="Calibri" panose="020F0502020204030204"/>
              </a:rPr>
              <a:t>A Large Scale Research Project (LSRP)</a:t>
            </a:r>
            <a:r>
              <a:rPr lang="en-GB" dirty="0">
                <a:solidFill>
                  <a:prstClr val="black">
                    <a:lumMod val="65000"/>
                    <a:lumOff val="35000"/>
                  </a:prstClr>
                </a:solidFill>
                <a:latin typeface="Calibri" panose="020F0502020204030204"/>
              </a:rPr>
              <a:t>: This can be a qualitative or quantitative study conducted on a topic relevant to mental health &amp; wellbeing and/or clinical psychology:</a:t>
            </a:r>
          </a:p>
          <a:p>
            <a:pPr marL="800100" lvl="1" indent="-342900" eaLnBrk="1" fontAlgn="auto" hangingPunct="1">
              <a:spcBef>
                <a:spcPts val="0"/>
              </a:spcBef>
              <a:spcAft>
                <a:spcPts val="0"/>
              </a:spcAft>
              <a:buFont typeface="Arial" panose="020B0604020202020204" pitchFamily="34" charset="0"/>
              <a:buChar char="•"/>
              <a:defRPr/>
            </a:pPr>
            <a:r>
              <a:rPr lang="en-GB" dirty="0">
                <a:solidFill>
                  <a:prstClr val="black">
                    <a:lumMod val="65000"/>
                    <a:lumOff val="35000"/>
                  </a:prstClr>
                </a:solidFill>
                <a:latin typeface="Calibri" panose="020F0502020204030204"/>
              </a:rPr>
              <a:t>A proposal for the LSRP is submitted in 1</a:t>
            </a:r>
            <a:r>
              <a:rPr lang="en-GB" baseline="30000" dirty="0">
                <a:solidFill>
                  <a:prstClr val="black">
                    <a:lumMod val="65000"/>
                    <a:lumOff val="35000"/>
                  </a:prstClr>
                </a:solidFill>
                <a:latin typeface="Calibri" panose="020F0502020204030204"/>
              </a:rPr>
              <a:t>st</a:t>
            </a:r>
            <a:r>
              <a:rPr lang="en-GB" dirty="0">
                <a:solidFill>
                  <a:prstClr val="black">
                    <a:lumMod val="65000"/>
                    <a:lumOff val="35000"/>
                  </a:prstClr>
                </a:solidFill>
                <a:latin typeface="Calibri" panose="020F0502020204030204"/>
              </a:rPr>
              <a:t> year.</a:t>
            </a:r>
          </a:p>
          <a:p>
            <a:pPr marL="800100" lvl="1" indent="-342900" eaLnBrk="1" fontAlgn="auto" hangingPunct="1">
              <a:spcBef>
                <a:spcPts val="0"/>
              </a:spcBef>
              <a:spcAft>
                <a:spcPts val="0"/>
              </a:spcAft>
              <a:buFont typeface="Arial" panose="020B0604020202020204" pitchFamily="34" charset="0"/>
              <a:buChar char="•"/>
              <a:defRPr/>
            </a:pPr>
            <a:r>
              <a:rPr lang="en-GB" dirty="0">
                <a:solidFill>
                  <a:prstClr val="black">
                    <a:lumMod val="65000"/>
                    <a:lumOff val="35000"/>
                  </a:prstClr>
                </a:solidFill>
                <a:latin typeface="Calibri" panose="020F0502020204030204"/>
              </a:rPr>
              <a:t>The completed LSRP forms part of the thesis submitted in 3</a:t>
            </a:r>
            <a:r>
              <a:rPr lang="en-GB" baseline="30000" dirty="0">
                <a:solidFill>
                  <a:prstClr val="black">
                    <a:lumMod val="65000"/>
                    <a:lumOff val="35000"/>
                  </a:prstClr>
                </a:solidFill>
                <a:latin typeface="Calibri" panose="020F0502020204030204"/>
              </a:rPr>
              <a:t>rd</a:t>
            </a:r>
            <a:r>
              <a:rPr lang="en-GB" dirty="0">
                <a:solidFill>
                  <a:prstClr val="black">
                    <a:lumMod val="65000"/>
                    <a:lumOff val="35000"/>
                  </a:prstClr>
                </a:solidFill>
                <a:latin typeface="Calibri" panose="020F0502020204030204"/>
              </a:rPr>
              <a:t> year.</a:t>
            </a:r>
          </a:p>
          <a:p>
            <a:pPr marL="342900" indent="-342900" eaLnBrk="1" fontAlgn="auto" hangingPunct="1">
              <a:spcBef>
                <a:spcPts val="0"/>
              </a:spcBef>
              <a:spcAft>
                <a:spcPts val="0"/>
              </a:spcAft>
              <a:buFont typeface="+mj-lt"/>
              <a:buAutoNum type="arabicPeriod"/>
              <a:defRPr/>
            </a:pPr>
            <a:r>
              <a:rPr lang="en-GB" b="1" dirty="0">
                <a:solidFill>
                  <a:prstClr val="black">
                    <a:lumMod val="65000"/>
                    <a:lumOff val="35000"/>
                  </a:prstClr>
                </a:solidFill>
                <a:latin typeface="Calibri" panose="020F0502020204030204"/>
              </a:rPr>
              <a:t>An Extended Literature Review (ELR)</a:t>
            </a:r>
            <a:r>
              <a:rPr lang="en-GB" dirty="0">
                <a:solidFill>
                  <a:prstClr val="black">
                    <a:lumMod val="65000"/>
                    <a:lumOff val="35000"/>
                  </a:prstClr>
                </a:solidFill>
                <a:latin typeface="Calibri" panose="020F0502020204030204"/>
              </a:rPr>
              <a:t>: Critically evaluates and synthesises research findings relating on a topic relevant to the LSRP.</a:t>
            </a:r>
          </a:p>
          <a:p>
            <a:pPr marL="800100" lvl="1" indent="-342900" eaLnBrk="1" fontAlgn="auto" hangingPunct="1">
              <a:spcBef>
                <a:spcPts val="0"/>
              </a:spcBef>
              <a:spcAft>
                <a:spcPts val="0"/>
              </a:spcAft>
              <a:buFont typeface="Arial" panose="020B0604020202020204" pitchFamily="34" charset="0"/>
              <a:buChar char="•"/>
              <a:defRPr/>
            </a:pPr>
            <a:r>
              <a:rPr lang="en-GB" dirty="0">
                <a:solidFill>
                  <a:prstClr val="black">
                    <a:lumMod val="65000"/>
                    <a:lumOff val="35000"/>
                  </a:prstClr>
                </a:solidFill>
                <a:latin typeface="Calibri" panose="020F0502020204030204"/>
              </a:rPr>
              <a:t>The ELR forms part of the thesis submitted in 3</a:t>
            </a:r>
            <a:r>
              <a:rPr lang="en-GB" baseline="30000" dirty="0">
                <a:solidFill>
                  <a:prstClr val="black">
                    <a:lumMod val="65000"/>
                    <a:lumOff val="35000"/>
                  </a:prstClr>
                </a:solidFill>
                <a:latin typeface="Calibri" panose="020F0502020204030204"/>
              </a:rPr>
              <a:t>rd</a:t>
            </a:r>
            <a:r>
              <a:rPr lang="en-GB" dirty="0">
                <a:solidFill>
                  <a:prstClr val="black">
                    <a:lumMod val="65000"/>
                    <a:lumOff val="35000"/>
                  </a:prstClr>
                </a:solidFill>
                <a:latin typeface="Calibri" panose="020F0502020204030204"/>
              </a:rPr>
              <a:t> year.</a:t>
            </a:r>
          </a:p>
        </p:txBody>
      </p:sp>
    </p:spTree>
    <p:extLst>
      <p:ext uri="{BB962C8B-B14F-4D97-AF65-F5344CB8AC3E}">
        <p14:creationId xmlns:p14="http://schemas.microsoft.com/office/powerpoint/2010/main" val="105419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8A3FE2-366C-6C48-8C0F-E727BF1E98A8}"/>
              </a:ext>
            </a:extLst>
          </p:cNvPr>
          <p:cNvPicPr>
            <a:picLocks noChangeAspect="1"/>
          </p:cNvPicPr>
          <p:nvPr/>
        </p:nvPicPr>
        <p:blipFill>
          <a:blip r:embed="rId3"/>
          <a:stretch>
            <a:fillRect/>
          </a:stretch>
        </p:blipFill>
        <p:spPr>
          <a:xfrm>
            <a:off x="9983585" y="5917831"/>
            <a:ext cx="2002922" cy="721052"/>
          </a:xfrm>
          <a:prstGeom prst="rect">
            <a:avLst/>
          </a:prstGeom>
        </p:spPr>
      </p:pic>
      <p:sp>
        <p:nvSpPr>
          <p:cNvPr id="8" name="Rectangle 7">
            <a:extLst>
              <a:ext uri="{FF2B5EF4-FFF2-40B4-BE49-F238E27FC236}">
                <a16:creationId xmlns:a16="http://schemas.microsoft.com/office/drawing/2014/main" id="{CE813E59-8C1C-9541-AD59-192CD010CF2B}"/>
              </a:ext>
            </a:extLst>
          </p:cNvPr>
          <p:cNvSpPr/>
          <p:nvPr/>
        </p:nvSpPr>
        <p:spPr>
          <a:xfrm>
            <a:off x="609562" y="484874"/>
            <a:ext cx="4964761" cy="977255"/>
          </a:xfrm>
          <a:prstGeom prst="rect">
            <a:avLst/>
          </a:prstGeom>
        </p:spPr>
        <p:txBody>
          <a:bodyPr wrap="square">
            <a:spAutoFit/>
          </a:bodyPr>
          <a:lstStyle/>
          <a:p>
            <a:pPr marL="0" marR="0" lvl="0" indent="0" algn="l" defTabSz="914400" rtl="0" eaLnBrk="1" fontAlgn="auto" latinLnBrk="0" hangingPunct="1">
              <a:lnSpc>
                <a:spcPts val="338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9222A"/>
                </a:solidFill>
                <a:effectLst/>
                <a:uLnTx/>
                <a:uFillTx/>
                <a:latin typeface="Calibri" panose="020F0502020204030204"/>
                <a:ea typeface="+mn-ea"/>
                <a:cs typeface="+mn-cs"/>
              </a:rPr>
              <a:t>Who supervises </a:t>
            </a:r>
            <a:r>
              <a:rPr kumimoji="0" lang="en-US" sz="3600" b="1" i="0" u="none" strike="noStrike" kern="1200" cap="none" spc="0" normalizeH="0" baseline="0" noProof="0" dirty="0" err="1">
                <a:ln>
                  <a:noFill/>
                </a:ln>
                <a:solidFill>
                  <a:srgbClr val="D9222A"/>
                </a:solidFill>
                <a:effectLst/>
                <a:uLnTx/>
                <a:uFillTx/>
                <a:latin typeface="Calibri" panose="020F0502020204030204"/>
                <a:ea typeface="+mn-ea"/>
                <a:cs typeface="+mn-cs"/>
              </a:rPr>
              <a:t>DClinPsy</a:t>
            </a:r>
            <a:r>
              <a:rPr kumimoji="0" lang="en-US" sz="3600" b="1" i="0" u="none" strike="noStrike" kern="1200" cap="none" spc="0" normalizeH="0" baseline="0" noProof="0" dirty="0">
                <a:ln>
                  <a:noFill/>
                </a:ln>
                <a:solidFill>
                  <a:srgbClr val="D9222A"/>
                </a:solidFill>
                <a:effectLst/>
                <a:uLnTx/>
                <a:uFillTx/>
                <a:latin typeface="Calibri" panose="020F0502020204030204"/>
                <a:ea typeface="+mn-ea"/>
                <a:cs typeface="+mn-cs"/>
              </a:rPr>
              <a:t> Projects?</a:t>
            </a:r>
          </a:p>
        </p:txBody>
      </p:sp>
      <p:sp>
        <p:nvSpPr>
          <p:cNvPr id="9" name="TextBox 8">
            <a:extLst>
              <a:ext uri="{FF2B5EF4-FFF2-40B4-BE49-F238E27FC236}">
                <a16:creationId xmlns:a16="http://schemas.microsoft.com/office/drawing/2014/main" id="{FE880B66-A724-BA49-92D5-4FFDF6F0487F}"/>
              </a:ext>
            </a:extLst>
          </p:cNvPr>
          <p:cNvSpPr txBox="1"/>
          <p:nvPr/>
        </p:nvSpPr>
        <p:spPr>
          <a:xfrm>
            <a:off x="477678" y="1449241"/>
            <a:ext cx="9827465" cy="39241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lumMod val="65000"/>
                  <a:lumOff val="35000"/>
                </a:prstClr>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prstClr val="black">
                    <a:lumMod val="65000"/>
                    <a:lumOff val="35000"/>
                  </a:prstClr>
                </a:solidFill>
                <a:effectLst/>
                <a:uLnTx/>
                <a:uFillTx/>
                <a:latin typeface="Calibri" panose="020F0502020204030204"/>
              </a:rPr>
              <a:t>All trainees are supervised by two</a:t>
            </a:r>
            <a:r>
              <a:rPr kumimoji="0" lang="en-GB" i="0" u="none" strike="noStrike" kern="1200" cap="none" spc="0" normalizeH="0" noProof="0" dirty="0">
                <a:ln>
                  <a:noFill/>
                </a:ln>
                <a:solidFill>
                  <a:prstClr val="black">
                    <a:lumMod val="65000"/>
                    <a:lumOff val="35000"/>
                  </a:prstClr>
                </a:solidFill>
                <a:effectLst/>
                <a:uLnTx/>
                <a:uFillTx/>
                <a:latin typeface="Calibri" panose="020F0502020204030204"/>
              </a:rPr>
              <a:t> QUB staff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i="0" u="none" strike="noStrike" kern="1200" cap="none" spc="0" normalizeH="0" baseline="0" noProof="0" dirty="0">
              <a:ln>
                <a:noFill/>
              </a:ln>
              <a:solidFill>
                <a:prstClr val="black">
                  <a:lumMod val="65000"/>
                  <a:lumOff val="35000"/>
                </a:prstClr>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prstClr val="black">
                    <a:lumMod val="65000"/>
                    <a:lumOff val="35000"/>
                  </a:prstClr>
                </a:solidFill>
                <a:effectLst/>
                <a:uLnTx/>
                <a:uFillTx/>
                <a:latin typeface="Calibri" panose="020F0502020204030204"/>
              </a:rPr>
              <a:t>Supervisors can</a:t>
            </a:r>
            <a:r>
              <a:rPr kumimoji="0" lang="en-GB" i="0" u="none" strike="noStrike" kern="1200" cap="none" spc="0" normalizeH="0" noProof="0" dirty="0">
                <a:ln>
                  <a:noFill/>
                </a:ln>
                <a:solidFill>
                  <a:prstClr val="black">
                    <a:lumMod val="65000"/>
                    <a:lumOff val="35000"/>
                  </a:prstClr>
                </a:solidFill>
                <a:effectLst/>
                <a:uLnTx/>
                <a:uFillTx/>
                <a:latin typeface="Calibri" panose="020F0502020204030204"/>
              </a:rPr>
              <a:t> be based 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lumMod val="65000"/>
                    <a:lumOff val="35000"/>
                  </a:prstClr>
                </a:solidFill>
                <a:latin typeface="Calibri" panose="020F0502020204030204"/>
              </a:rPr>
              <a:t>Course staff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lumMod val="65000"/>
                    <a:lumOff val="35000"/>
                  </a:prstClr>
                </a:solidFill>
                <a:latin typeface="Calibri" panose="020F0502020204030204"/>
              </a:rPr>
              <a:t>School of Psychology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lumMod val="65000"/>
                    <a:lumOff val="35000"/>
                  </a:prstClr>
                </a:solidFill>
                <a:latin typeface="Calibri" panose="020F0502020204030204"/>
              </a:rPr>
              <a:t>Other departments at QUB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lumMod val="65000"/>
                  <a:lumOff val="35000"/>
                </a:prstClr>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lumMod val="65000"/>
                    <a:lumOff val="35000"/>
                  </a:prstClr>
                </a:solidFill>
                <a:latin typeface="Calibri" panose="020F0502020204030204"/>
              </a:rPr>
              <a:t>Non-QUB staff (E.g., Clinical Psychology colleagues working in local trusts) can also contribute to supervision in addition to </a:t>
            </a:r>
            <a:r>
              <a:rPr lang="en-GB">
                <a:solidFill>
                  <a:prstClr val="black">
                    <a:lumMod val="65000"/>
                    <a:lumOff val="35000"/>
                  </a:prstClr>
                </a:solidFill>
                <a:latin typeface="Calibri" panose="020F0502020204030204"/>
              </a:rPr>
              <a:t>the two QUB staff.</a:t>
            </a:r>
            <a:endParaRPr lang="en-GB" dirty="0">
              <a:solidFill>
                <a:prstClr val="black">
                  <a:lumMod val="65000"/>
                  <a:lumOff val="35000"/>
                </a:prstClr>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lumMod val="65000"/>
                  <a:lumOff val="35000"/>
                </a:prstClr>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lumMod val="65000"/>
                    <a:lumOff val="35000"/>
                  </a:prstClr>
                </a:solidFill>
                <a:latin typeface="Calibri" panose="020F0502020204030204"/>
              </a:rPr>
              <a:t>Trainees meet with their supervisors regularly to receive support and advice for the completion of the project.  </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92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8A3FE2-366C-6C48-8C0F-E727BF1E98A8}"/>
              </a:ext>
            </a:extLst>
          </p:cNvPr>
          <p:cNvPicPr>
            <a:picLocks noChangeAspect="1"/>
          </p:cNvPicPr>
          <p:nvPr/>
        </p:nvPicPr>
        <p:blipFill>
          <a:blip r:embed="rId3"/>
          <a:stretch>
            <a:fillRect/>
          </a:stretch>
        </p:blipFill>
        <p:spPr>
          <a:xfrm>
            <a:off x="9983585" y="5917831"/>
            <a:ext cx="2002922" cy="721052"/>
          </a:xfrm>
          <a:prstGeom prst="rect">
            <a:avLst/>
          </a:prstGeom>
        </p:spPr>
      </p:pic>
      <p:sp>
        <p:nvSpPr>
          <p:cNvPr id="8" name="Rectangle 7">
            <a:extLst>
              <a:ext uri="{FF2B5EF4-FFF2-40B4-BE49-F238E27FC236}">
                <a16:creationId xmlns:a16="http://schemas.microsoft.com/office/drawing/2014/main" id="{CE813E59-8C1C-9541-AD59-192CD010CF2B}"/>
              </a:ext>
            </a:extLst>
          </p:cNvPr>
          <p:cNvSpPr/>
          <p:nvPr/>
        </p:nvSpPr>
        <p:spPr>
          <a:xfrm>
            <a:off x="609562" y="484874"/>
            <a:ext cx="4964761" cy="541238"/>
          </a:xfrm>
          <a:prstGeom prst="rect">
            <a:avLst/>
          </a:prstGeom>
        </p:spPr>
        <p:txBody>
          <a:bodyPr wrap="square">
            <a:spAutoFit/>
          </a:bodyPr>
          <a:lstStyle/>
          <a:p>
            <a:pPr marL="0" marR="0" lvl="0" indent="0" algn="l" defTabSz="914400" rtl="0" eaLnBrk="1" fontAlgn="auto" latinLnBrk="0" hangingPunct="1">
              <a:lnSpc>
                <a:spcPts val="338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9222A"/>
                </a:solidFill>
                <a:effectLst/>
                <a:uLnTx/>
                <a:uFillTx/>
                <a:latin typeface="Calibri" panose="020F0502020204030204"/>
                <a:ea typeface="+mn-ea"/>
                <a:cs typeface="+mn-cs"/>
              </a:rPr>
              <a:t>Thesis and Viva</a:t>
            </a:r>
          </a:p>
        </p:txBody>
      </p:sp>
      <p:sp>
        <p:nvSpPr>
          <p:cNvPr id="9" name="TextBox 8">
            <a:extLst>
              <a:ext uri="{FF2B5EF4-FFF2-40B4-BE49-F238E27FC236}">
                <a16:creationId xmlns:a16="http://schemas.microsoft.com/office/drawing/2014/main" id="{FE880B66-A724-BA49-92D5-4FFDF6F0487F}"/>
              </a:ext>
            </a:extLst>
          </p:cNvPr>
          <p:cNvSpPr txBox="1"/>
          <p:nvPr/>
        </p:nvSpPr>
        <p:spPr>
          <a:xfrm>
            <a:off x="477678" y="1449241"/>
            <a:ext cx="9827465" cy="42011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lumMod val="65000"/>
                  <a:lumOff val="35000"/>
                </a:prstClr>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prstClr val="black">
                    <a:lumMod val="65000"/>
                    <a:lumOff val="35000"/>
                  </a:prstClr>
                </a:solidFill>
                <a:effectLst/>
                <a:uLnTx/>
                <a:uFillTx/>
                <a:latin typeface="Calibri" panose="020F0502020204030204"/>
              </a:rPr>
              <a:t>A thesis of no more than 40,000 words is submitted in May of the final year of training.</a:t>
            </a:r>
            <a:endParaRPr kumimoji="0" lang="en-GB" i="0" u="none" strike="noStrike" kern="1200" cap="none" spc="0" normalizeH="0" noProof="0" dirty="0">
              <a:ln>
                <a:noFill/>
              </a:ln>
              <a:solidFill>
                <a:prstClr val="black">
                  <a:lumMod val="65000"/>
                  <a:lumOff val="35000"/>
                </a:prstClr>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i="0" u="none" strike="noStrike" kern="1200" cap="none" spc="0" normalizeH="0" baseline="0" noProof="0" dirty="0">
              <a:ln>
                <a:noFill/>
              </a:ln>
              <a:solidFill>
                <a:prstClr val="black">
                  <a:lumMod val="65000"/>
                  <a:lumOff val="35000"/>
                </a:prstClr>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prstClr val="black">
                    <a:lumMod val="65000"/>
                    <a:lumOff val="35000"/>
                  </a:prstClr>
                </a:solidFill>
                <a:effectLst/>
                <a:uLnTx/>
                <a:uFillTx/>
                <a:latin typeface="Calibri" panose="020F0502020204030204"/>
              </a:rPr>
              <a:t>It consists of the following three main sections:</a:t>
            </a:r>
            <a:endParaRPr kumimoji="0" lang="en-GB" i="0" u="none" strike="noStrike" kern="1200" cap="none" spc="0" normalizeH="0" noProof="0" dirty="0">
              <a:ln>
                <a:noFill/>
              </a:ln>
              <a:solidFill>
                <a:prstClr val="black">
                  <a:lumMod val="65000"/>
                  <a:lumOff val="35000"/>
                </a:prstClr>
              </a:solidFill>
              <a:effectLst/>
              <a:uLnTx/>
              <a:uFillTx/>
              <a:latin typeface="Calibri" panose="020F0502020204030204"/>
            </a:endParaRPr>
          </a:p>
          <a:p>
            <a:pPr marL="285750" lvl="0" indent="-285750" eaLnBrk="1" fontAlgn="auto" hangingPunct="1">
              <a:spcBef>
                <a:spcPts val="0"/>
              </a:spcBef>
              <a:spcAft>
                <a:spcPts val="0"/>
              </a:spcAft>
              <a:buFont typeface="Arial" panose="020B0604020202020204" pitchFamily="34" charset="0"/>
              <a:buChar char="•"/>
              <a:defRPr/>
            </a:pPr>
            <a:r>
              <a:rPr lang="en-GB" dirty="0">
                <a:solidFill>
                  <a:prstClr val="black">
                    <a:lumMod val="65000"/>
                    <a:lumOff val="35000"/>
                  </a:prstClr>
                </a:solidFill>
                <a:latin typeface="Calibri" panose="020F0502020204030204"/>
              </a:rPr>
              <a:t>The Extended Literature Review prepared as a manuscript for submission to a named journal</a:t>
            </a:r>
          </a:p>
          <a:p>
            <a:pPr marL="285750" lvl="0" indent="-285750" eaLnBrk="1" fontAlgn="auto" hangingPunct="1">
              <a:spcBef>
                <a:spcPts val="0"/>
              </a:spcBef>
              <a:spcAft>
                <a:spcPts val="0"/>
              </a:spcAft>
              <a:buFont typeface="Arial" panose="020B0604020202020204" pitchFamily="34" charset="0"/>
              <a:buChar char="•"/>
              <a:defRPr/>
            </a:pPr>
            <a:r>
              <a:rPr lang="en-GB" dirty="0">
                <a:solidFill>
                  <a:prstClr val="black">
                    <a:lumMod val="65000"/>
                    <a:lumOff val="35000"/>
                  </a:prstClr>
                </a:solidFill>
                <a:latin typeface="Calibri" panose="020F0502020204030204"/>
              </a:rPr>
              <a:t>The Large Scale Research Project prepared as a manuscript for submission to a named journal</a:t>
            </a:r>
          </a:p>
          <a:p>
            <a:pPr marL="285750" lvl="0" indent="-285750" eaLnBrk="1" fontAlgn="auto" hangingPunct="1">
              <a:spcBef>
                <a:spcPts val="0"/>
              </a:spcBef>
              <a:spcAft>
                <a:spcPts val="0"/>
              </a:spcAft>
              <a:buFont typeface="Arial" panose="020B0604020202020204" pitchFamily="34" charset="0"/>
              <a:buChar char="•"/>
              <a:defRPr/>
            </a:pPr>
            <a:r>
              <a:rPr lang="en-GB" dirty="0">
                <a:solidFill>
                  <a:prstClr val="black">
                    <a:lumMod val="65000"/>
                    <a:lumOff val="35000"/>
                  </a:prstClr>
                </a:solidFill>
                <a:latin typeface="Calibri" panose="020F0502020204030204"/>
              </a:rPr>
              <a:t>Appendices</a:t>
            </a:r>
          </a:p>
          <a:p>
            <a:pPr lvl="0" eaLnBrk="1" fontAlgn="auto" hangingPunct="1">
              <a:spcBef>
                <a:spcPts val="0"/>
              </a:spcBef>
              <a:spcAft>
                <a:spcPts val="0"/>
              </a:spcAft>
              <a:defRPr/>
            </a:pPr>
            <a:endParaRPr lang="en-GB" dirty="0">
              <a:solidFill>
                <a:prstClr val="black">
                  <a:lumMod val="65000"/>
                  <a:lumOff val="35000"/>
                </a:prstClr>
              </a:solidFill>
              <a:latin typeface="Calibri" panose="020F0502020204030204"/>
            </a:endParaRPr>
          </a:p>
          <a:p>
            <a:pPr lvl="0" eaLnBrk="1" fontAlgn="auto" hangingPunct="1">
              <a:spcBef>
                <a:spcPts val="0"/>
              </a:spcBef>
              <a:spcAft>
                <a:spcPts val="0"/>
              </a:spcAft>
              <a:defRPr/>
            </a:pPr>
            <a:r>
              <a:rPr lang="en-GB" dirty="0">
                <a:solidFill>
                  <a:prstClr val="black">
                    <a:lumMod val="65000"/>
                    <a:lumOff val="35000"/>
                  </a:prstClr>
                </a:solidFill>
                <a:latin typeface="Calibri" panose="020F0502020204030204"/>
              </a:rPr>
              <a:t>Final year trainees then take part in an oral examination of the doctoral thesis (the viva), which usually takes place in June. </a:t>
            </a:r>
          </a:p>
          <a:p>
            <a:pPr lvl="0" eaLnBrk="1" fontAlgn="auto" hangingPunct="1">
              <a:spcBef>
                <a:spcPts val="0"/>
              </a:spcBef>
              <a:spcAft>
                <a:spcPts val="0"/>
              </a:spcAft>
              <a:defRPr/>
            </a:pPr>
            <a:endParaRPr lang="en-GB" dirty="0">
              <a:solidFill>
                <a:prstClr val="black">
                  <a:lumMod val="65000"/>
                  <a:lumOff val="35000"/>
                </a:prstClr>
              </a:solidFill>
              <a:latin typeface="Calibri" panose="020F0502020204030204"/>
            </a:endParaRPr>
          </a:p>
          <a:p>
            <a:pPr lvl="0" eaLnBrk="1" fontAlgn="auto" hangingPunct="1">
              <a:spcBef>
                <a:spcPts val="0"/>
              </a:spcBef>
              <a:spcAft>
                <a:spcPts val="0"/>
              </a:spcAft>
              <a:defRPr/>
            </a:pPr>
            <a:r>
              <a:rPr lang="en-GB" dirty="0">
                <a:solidFill>
                  <a:prstClr val="black">
                    <a:lumMod val="65000"/>
                    <a:lumOff val="35000"/>
                  </a:prstClr>
                </a:solidFill>
                <a:latin typeface="Calibri" panose="020F0502020204030204"/>
              </a:rPr>
              <a:t>The viva provides an opportunity for the trainee to respond to questions from one external examiner and one internal examiner about the work that they had conducted. It is also attended by an independent convenor who will chair the viva. </a:t>
            </a:r>
          </a:p>
          <a:p>
            <a:pPr lvl="0" eaLnBrk="1" fontAlgn="auto" hangingPunct="1">
              <a:spcBef>
                <a:spcPts val="0"/>
              </a:spcBef>
              <a:spcAft>
                <a:spcPts val="0"/>
              </a:spcAf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79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church&#10;&#10;Description automatically generated">
            <a:extLst>
              <a:ext uri="{FF2B5EF4-FFF2-40B4-BE49-F238E27FC236}">
                <a16:creationId xmlns:a16="http://schemas.microsoft.com/office/drawing/2014/main" id="{49B47506-08AA-CF4F-8A3C-BF4C2EB6C89B}"/>
              </a:ext>
            </a:extLst>
          </p:cNvPr>
          <p:cNvPicPr>
            <a:picLocks noChangeAspect="1"/>
          </p:cNvPicPr>
          <p:nvPr/>
        </p:nvPicPr>
        <p:blipFill rotWithShape="1">
          <a:blip r:embed="rId3"/>
          <a:srcRect t="19037" b="5963"/>
          <a:stretch/>
        </p:blipFill>
        <p:spPr>
          <a:xfrm>
            <a:off x="6096000" y="-8234"/>
            <a:ext cx="6096000" cy="6858000"/>
          </a:xfrm>
          <a:prstGeom prst="rect">
            <a:avLst/>
          </a:prstGeom>
        </p:spPr>
      </p:pic>
      <p:pic>
        <p:nvPicPr>
          <p:cNvPr id="5" name="Picture 4">
            <a:extLst>
              <a:ext uri="{FF2B5EF4-FFF2-40B4-BE49-F238E27FC236}">
                <a16:creationId xmlns:a16="http://schemas.microsoft.com/office/drawing/2014/main" id="{538A3FE2-366C-6C48-8C0F-E727BF1E98A8}"/>
              </a:ext>
            </a:extLst>
          </p:cNvPr>
          <p:cNvPicPr>
            <a:picLocks noChangeAspect="1"/>
          </p:cNvPicPr>
          <p:nvPr/>
        </p:nvPicPr>
        <p:blipFill>
          <a:blip r:embed="rId4"/>
          <a:stretch>
            <a:fillRect/>
          </a:stretch>
        </p:blipFill>
        <p:spPr>
          <a:xfrm>
            <a:off x="9983585" y="5917831"/>
            <a:ext cx="2002922" cy="721052"/>
          </a:xfrm>
          <a:prstGeom prst="rect">
            <a:avLst/>
          </a:prstGeom>
        </p:spPr>
      </p:pic>
      <p:sp>
        <p:nvSpPr>
          <p:cNvPr id="8" name="Rectangle 7">
            <a:extLst>
              <a:ext uri="{FF2B5EF4-FFF2-40B4-BE49-F238E27FC236}">
                <a16:creationId xmlns:a16="http://schemas.microsoft.com/office/drawing/2014/main" id="{CE813E59-8C1C-9541-AD59-192CD010CF2B}"/>
              </a:ext>
            </a:extLst>
          </p:cNvPr>
          <p:cNvSpPr/>
          <p:nvPr/>
        </p:nvSpPr>
        <p:spPr>
          <a:xfrm>
            <a:off x="609563" y="484874"/>
            <a:ext cx="4760724" cy="977255"/>
          </a:xfrm>
          <a:prstGeom prst="rect">
            <a:avLst/>
          </a:prstGeom>
        </p:spPr>
        <p:txBody>
          <a:bodyPr wrap="square">
            <a:spAutoFit/>
          </a:bodyPr>
          <a:lstStyle/>
          <a:p>
            <a:pPr marL="0" marR="0" lvl="0" indent="0" algn="l" defTabSz="914400" rtl="0" eaLnBrk="1" fontAlgn="auto" latinLnBrk="0" hangingPunct="1">
              <a:lnSpc>
                <a:spcPts val="338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9222A"/>
                </a:solidFill>
                <a:effectLst/>
                <a:uLnTx/>
                <a:uFillTx/>
                <a:latin typeface="Calibri" panose="020F0502020204030204"/>
                <a:ea typeface="+mn-ea"/>
                <a:cs typeface="+mn-cs"/>
              </a:rPr>
              <a:t>Examples of </a:t>
            </a:r>
            <a:r>
              <a:rPr kumimoji="0" lang="en-US" sz="3600" b="1" i="0" u="none" strike="noStrike" kern="1200" cap="none" spc="0" normalizeH="0" baseline="0" noProof="0" dirty="0" err="1">
                <a:ln>
                  <a:noFill/>
                </a:ln>
                <a:solidFill>
                  <a:srgbClr val="D9222A"/>
                </a:solidFill>
                <a:effectLst/>
                <a:uLnTx/>
                <a:uFillTx/>
                <a:latin typeface="Calibri" panose="020F0502020204030204"/>
                <a:ea typeface="+mn-ea"/>
                <a:cs typeface="+mn-cs"/>
              </a:rPr>
              <a:t>DClinPsy</a:t>
            </a:r>
            <a:r>
              <a:rPr kumimoji="0" lang="en-US" sz="3600" b="1" i="0" u="none" strike="noStrike" kern="1200" cap="none" spc="0" normalizeH="0" baseline="0" noProof="0" dirty="0">
                <a:ln>
                  <a:noFill/>
                </a:ln>
                <a:solidFill>
                  <a:srgbClr val="D9222A"/>
                </a:solidFill>
                <a:effectLst/>
                <a:uLnTx/>
                <a:uFillTx/>
                <a:latin typeface="Calibri" panose="020F0502020204030204"/>
                <a:ea typeface="+mn-ea"/>
                <a:cs typeface="+mn-cs"/>
              </a:rPr>
              <a:t> Projects</a:t>
            </a:r>
          </a:p>
        </p:txBody>
      </p:sp>
      <p:sp>
        <p:nvSpPr>
          <p:cNvPr id="9" name="TextBox 8">
            <a:extLst>
              <a:ext uri="{FF2B5EF4-FFF2-40B4-BE49-F238E27FC236}">
                <a16:creationId xmlns:a16="http://schemas.microsoft.com/office/drawing/2014/main" id="{FE880B66-A724-BA49-92D5-4FFDF6F0487F}"/>
              </a:ext>
            </a:extLst>
          </p:cNvPr>
          <p:cNvSpPr txBox="1"/>
          <p:nvPr/>
        </p:nvSpPr>
        <p:spPr>
          <a:xfrm>
            <a:off x="381596" y="1462129"/>
            <a:ext cx="4988691" cy="5355312"/>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Exploring Psychological Flexibility, Self-Compassion and Team Climate in Predicting Work Stress in Palliative Care Staff </a:t>
            </a:r>
          </a:p>
          <a:p>
            <a:pPr eaLnBrk="1" fontAlgn="auto" hangingPunct="1">
              <a:spcBef>
                <a:spcPts val="0"/>
              </a:spcBef>
              <a:spcAft>
                <a:spcPts val="0"/>
              </a:spcAf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85750" indent="-285750" eaLnBrk="1" fontAlgn="auto" hangingPunct="1">
              <a:spcBef>
                <a:spcPts val="0"/>
              </a:spcBef>
              <a:spcAft>
                <a:spcPts val="0"/>
              </a:spcAft>
              <a:buFont typeface="Arial" panose="020B0604020202020204" pitchFamily="34" charset="0"/>
              <a:buChar char="•"/>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Post Traumatic Growth Inventory: Psychometric Assessment and Path Analysis.</a:t>
            </a:r>
          </a:p>
          <a:p>
            <a:pPr eaLnBrk="1" fontAlgn="auto" hangingPunct="1">
              <a:spcBef>
                <a:spcPts val="0"/>
              </a:spcBef>
              <a:spcAft>
                <a:spcPts val="0"/>
              </a:spcAf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85750" indent="-285750" eaLnBrk="1" fontAlgn="auto" hangingPunct="1">
              <a:spcBef>
                <a:spcPts val="0"/>
              </a:spcBef>
              <a:spcAft>
                <a:spcPts val="0"/>
              </a:spcAft>
              <a:buFont typeface="Arial" panose="020B0604020202020204" pitchFamily="34" charset="0"/>
              <a:buChar char="•"/>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Children's Hospices: Exploring the Well-being and Experiences of Staff and Parents </a:t>
            </a:r>
          </a:p>
          <a:p>
            <a:pPr marL="285750" indent="-285750" eaLnBrk="1" fontAlgn="auto" hangingPunct="1">
              <a:spcBef>
                <a:spcPts val="0"/>
              </a:spcBef>
              <a:spcAft>
                <a:spcPts val="0"/>
              </a:spcAft>
              <a:buFont typeface="Arial" panose="020B0604020202020204" pitchFamily="34" charset="0"/>
              <a:buChar char="•"/>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85750" indent="-285750" eaLnBrk="1" fontAlgn="auto" hangingPunct="1">
              <a:spcBef>
                <a:spcPts val="0"/>
              </a:spcBef>
              <a:spcAft>
                <a:spcPts val="0"/>
              </a:spcAft>
              <a:buFont typeface="Arial" panose="020B0604020202020204" pitchFamily="34" charset="0"/>
              <a:buChar char="•"/>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Understanding the Comorbidity of Military Veteran PTSD Symptomatology and Sleep Disturbances: A Network Analysis Approach.</a:t>
            </a:r>
          </a:p>
          <a:p>
            <a:pPr eaLnBrk="1" fontAlgn="auto" hangingPunct="1">
              <a:spcBef>
                <a:spcPts val="0"/>
              </a:spcBef>
              <a:spcAft>
                <a:spcPts val="0"/>
              </a:spcAf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p>
          <a:p>
            <a:pPr marL="285750" indent="-285750" eaLnBrk="1" fontAlgn="auto" hangingPunct="1">
              <a:spcBef>
                <a:spcPts val="0"/>
              </a:spcBef>
              <a:spcAft>
                <a:spcPts val="0"/>
              </a:spcAft>
              <a:buFont typeface="Arial" panose="020B0604020202020204" pitchFamily="34" charset="0"/>
              <a:buChar char="•"/>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Attitudes about legitimacy and referral decisions in Functional Neurological Disorder</a:t>
            </a:r>
          </a:p>
          <a:p>
            <a:pPr marL="285750" indent="-285750" eaLnBrk="1" fontAlgn="auto" hangingPunct="1">
              <a:spcBef>
                <a:spcPts val="0"/>
              </a:spcBef>
              <a:spcAft>
                <a:spcPts val="0"/>
              </a:spcAft>
              <a:buFont typeface="Arial" panose="020B0604020202020204" pitchFamily="34" charset="0"/>
              <a:buChar char="•"/>
              <a:defRPr/>
            </a:pPr>
            <a:endParaRPr lang="en-GB" dirty="0">
              <a:solidFill>
                <a:prstClr val="black">
                  <a:lumMod val="65000"/>
                  <a:lumOff val="35000"/>
                </a:prstClr>
              </a:solidFill>
              <a:latin typeface="Calibri" panose="020F0502020204030204"/>
            </a:endParaRPr>
          </a:p>
          <a:p>
            <a:pPr marL="285750" indent="-285750" eaLnBrk="1" fontAlgn="auto" hangingPunct="1">
              <a:spcBef>
                <a:spcPts val="0"/>
              </a:spcBef>
              <a:spcAft>
                <a:spcPts val="0"/>
              </a:spcAft>
              <a:buFont typeface="Arial" panose="020B0604020202020204" pitchFamily="34" charset="0"/>
              <a:buChar char="•"/>
              <a:defRPr/>
            </a:pPr>
            <a:r>
              <a:rPr kumimoji="0" lang="en-GB" sz="180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Experiences of mothering across contexts; a qualitative approach. </a:t>
            </a:r>
          </a:p>
        </p:txBody>
      </p:sp>
    </p:spTree>
    <p:extLst>
      <p:ext uri="{BB962C8B-B14F-4D97-AF65-F5344CB8AC3E}">
        <p14:creationId xmlns:p14="http://schemas.microsoft.com/office/powerpoint/2010/main" val="215589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B47506-08AA-CF4F-8A3C-BF4C2EB6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124" y="0"/>
            <a:ext cx="5079876" cy="2435619"/>
          </a:xfrm>
          <a:prstGeom prst="rect">
            <a:avLst/>
          </a:prstGeom>
        </p:spPr>
      </p:pic>
      <p:pic>
        <p:nvPicPr>
          <p:cNvPr id="5" name="Picture 4">
            <a:extLst>
              <a:ext uri="{FF2B5EF4-FFF2-40B4-BE49-F238E27FC236}">
                <a16:creationId xmlns:a16="http://schemas.microsoft.com/office/drawing/2014/main" id="{538A3FE2-366C-6C48-8C0F-E727BF1E98A8}"/>
              </a:ext>
            </a:extLst>
          </p:cNvPr>
          <p:cNvPicPr>
            <a:picLocks noChangeAspect="1"/>
          </p:cNvPicPr>
          <p:nvPr/>
        </p:nvPicPr>
        <p:blipFill>
          <a:blip r:embed="rId4"/>
          <a:stretch>
            <a:fillRect/>
          </a:stretch>
        </p:blipFill>
        <p:spPr>
          <a:xfrm>
            <a:off x="9983585" y="5917831"/>
            <a:ext cx="2002922" cy="721052"/>
          </a:xfrm>
          <a:prstGeom prst="rect">
            <a:avLst/>
          </a:prstGeom>
        </p:spPr>
      </p:pic>
      <p:sp>
        <p:nvSpPr>
          <p:cNvPr id="8" name="Rectangle 7">
            <a:extLst>
              <a:ext uri="{FF2B5EF4-FFF2-40B4-BE49-F238E27FC236}">
                <a16:creationId xmlns:a16="http://schemas.microsoft.com/office/drawing/2014/main" id="{CE813E59-8C1C-9541-AD59-192CD010CF2B}"/>
              </a:ext>
            </a:extLst>
          </p:cNvPr>
          <p:cNvSpPr/>
          <p:nvPr/>
        </p:nvSpPr>
        <p:spPr>
          <a:xfrm>
            <a:off x="4741947" y="412282"/>
            <a:ext cx="2116733" cy="541238"/>
          </a:xfrm>
          <a:prstGeom prst="rect">
            <a:avLst/>
          </a:prstGeom>
        </p:spPr>
        <p:txBody>
          <a:bodyPr wrap="none">
            <a:spAutoFit/>
          </a:bodyPr>
          <a:lstStyle/>
          <a:p>
            <a:pPr marL="0" marR="0" lvl="0" indent="0" algn="l" defTabSz="914400" rtl="0" eaLnBrk="1" fontAlgn="auto" latinLnBrk="0" hangingPunct="1">
              <a:lnSpc>
                <a:spcPts val="338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9222A"/>
                </a:solidFill>
                <a:effectLst/>
                <a:uLnTx/>
                <a:uFillTx/>
                <a:latin typeface="Calibri" panose="020F0502020204030204"/>
                <a:ea typeface="+mn-ea"/>
                <a:cs typeface="+mn-cs"/>
              </a:rPr>
              <a:t>Summary</a:t>
            </a:r>
            <a:r>
              <a:rPr kumimoji="0" lang="en-US" sz="3600" b="1" i="0" u="none" strike="noStrike" kern="1200" cap="none" spc="0" normalizeH="0" noProof="0" dirty="0">
                <a:ln>
                  <a:noFill/>
                </a:ln>
                <a:solidFill>
                  <a:srgbClr val="D9222A"/>
                </a:solidFill>
                <a:effectLst/>
                <a:uLnTx/>
                <a:uFillTx/>
                <a:latin typeface="Calibri" panose="020F0502020204030204"/>
                <a:ea typeface="+mn-ea"/>
                <a:cs typeface="+mn-cs"/>
              </a:rPr>
              <a:t> </a:t>
            </a:r>
            <a:endParaRPr kumimoji="0" lang="en-US" sz="3600" b="1" i="0" u="none" strike="noStrike" kern="1200" cap="none" spc="0" normalizeH="0" baseline="0" noProof="0" dirty="0">
              <a:ln>
                <a:noFill/>
              </a:ln>
              <a:solidFill>
                <a:srgbClr val="D9222A"/>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E880B66-A724-BA49-92D5-4FFDF6F0487F}"/>
              </a:ext>
            </a:extLst>
          </p:cNvPr>
          <p:cNvSpPr txBox="1"/>
          <p:nvPr/>
        </p:nvSpPr>
        <p:spPr>
          <a:xfrm>
            <a:off x="512847" y="1947513"/>
            <a:ext cx="10099468"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Research teaching</a:t>
            </a:r>
            <a:r>
              <a:rPr kumimoji="0" lang="en-GB" sz="1800" b="0" i="0" u="none" strike="noStrike" kern="1200" cap="none" spc="0" normalizeH="0" noProof="0" dirty="0">
                <a:ln>
                  <a:noFill/>
                </a:ln>
                <a:solidFill>
                  <a:prstClr val="black">
                    <a:lumMod val="65000"/>
                    <a:lumOff val="35000"/>
                  </a:prstClr>
                </a:solidFill>
                <a:effectLst/>
                <a:uLnTx/>
                <a:uFillTx/>
                <a:latin typeface="Calibri" panose="020F0502020204030204"/>
                <a:ea typeface="+mn-ea"/>
                <a:cs typeface="+mn-cs"/>
              </a:rPr>
              <a:t> happens across the three years, within teaching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prstClr val="black">
                    <a:lumMod val="65000"/>
                    <a:lumOff val="35000"/>
                  </a:prstClr>
                </a:solidFill>
                <a:latin typeface="Calibri" panose="020F0502020204030204"/>
              </a:rPr>
              <a:t>Three pieces of research (SRP, ELR and LSRP) are conducted </a:t>
            </a:r>
            <a:r>
              <a:rPr lang="en-GB" noProof="0" dirty="0" err="1">
                <a:solidFill>
                  <a:prstClr val="black">
                    <a:lumMod val="65000"/>
                    <a:lumOff val="35000"/>
                  </a:prstClr>
                </a:solidFill>
                <a:latin typeface="Calibri" panose="020F0502020204030204"/>
              </a:rPr>
              <a:t>ove</a:t>
            </a:r>
            <a:r>
              <a:rPr lang="en-GB" dirty="0">
                <a:solidFill>
                  <a:prstClr val="black">
                    <a:lumMod val="65000"/>
                    <a:lumOff val="35000"/>
                  </a:prstClr>
                </a:solidFill>
                <a:latin typeface="Calibri" panose="020F0502020204030204"/>
              </a:rPr>
              <a:t>r the three years of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solidFill>
                <a:prstClr val="black">
                  <a:lumMod val="65000"/>
                  <a:lumOff val="35000"/>
                </a:prstClr>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lumMod val="65000"/>
                    <a:lumOff val="35000"/>
                  </a:prstClr>
                </a:solidFill>
                <a:latin typeface="Calibri" panose="020F0502020204030204"/>
              </a:rPr>
              <a:t>The LSRP is supervised by at least two QUB staff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lumMod val="65000"/>
                  <a:lumOff val="35000"/>
                </a:prstClr>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lumMod val="65000"/>
                    <a:lumOff val="35000"/>
                  </a:prstClr>
                </a:solidFill>
                <a:latin typeface="Calibri" panose="020F0502020204030204"/>
              </a:rPr>
              <a:t>The LSRPs can focus on a range of different topics and can utilise a variety of research methods.</a:t>
            </a:r>
            <a:endParaRPr lang="en-GB" noProof="0" dirty="0">
              <a:solidFill>
                <a:prstClr val="black">
                  <a:lumMod val="65000"/>
                  <a:lumOff val="35000"/>
                </a:prstClr>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lumMod val="65000"/>
                  <a:lumOff val="35000"/>
                </a:prstClr>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prstClr val="black">
                    <a:lumMod val="65000"/>
                    <a:lumOff val="35000"/>
                  </a:prstClr>
                </a:solidFill>
                <a:latin typeface="Calibri" panose="020F0502020204030204"/>
              </a:rPr>
              <a:t>In final year, trainees submit a thesis that is examined during a viva.</a:t>
            </a: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lumMod val="65000"/>
                  <a:lumOff val="35000"/>
                </a:prstClr>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lumMod val="65000"/>
                    <a:lumOff val="35000"/>
                  </a:prstClr>
                </a:solidFill>
                <a:latin typeface="Calibri" panose="020F0502020204030204"/>
              </a:rPr>
              <a:t>Trainees are encouraged to publish their research in peer reviewed academic journals.</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36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C87194-E0A6-C54D-AD56-AB97B3D67543}"/>
              </a:ext>
            </a:extLst>
          </p:cNvPr>
          <p:cNvPicPr>
            <a:picLocks noChangeAspect="1"/>
          </p:cNvPicPr>
          <p:nvPr/>
        </p:nvPicPr>
        <p:blipFill>
          <a:blip r:embed="rId2"/>
          <a:stretch>
            <a:fillRect/>
          </a:stretch>
        </p:blipFill>
        <p:spPr>
          <a:xfrm>
            <a:off x="564431" y="471239"/>
            <a:ext cx="2916424" cy="1049912"/>
          </a:xfrm>
          <a:prstGeom prst="rect">
            <a:avLst/>
          </a:prstGeom>
        </p:spPr>
      </p:pic>
      <p:sp>
        <p:nvSpPr>
          <p:cNvPr id="10" name="TextBox 9">
            <a:extLst>
              <a:ext uri="{FF2B5EF4-FFF2-40B4-BE49-F238E27FC236}">
                <a16:creationId xmlns:a16="http://schemas.microsoft.com/office/drawing/2014/main" id="{5A11DAAB-88F4-974D-8E51-8F7388B788F5}"/>
              </a:ext>
            </a:extLst>
          </p:cNvPr>
          <p:cNvSpPr txBox="1"/>
          <p:nvPr/>
        </p:nvSpPr>
        <p:spPr>
          <a:xfrm>
            <a:off x="6888408" y="202635"/>
            <a:ext cx="494603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bg1"/>
                </a:solidFill>
                <a:latin typeface="Calibri" panose="020F0502020204030204"/>
              </a:rPr>
              <a:t>Q</a:t>
            </a:r>
            <a:r>
              <a:rPr kumimoji="0" lang="en-US" sz="4000" b="1" i="0" u="none" strike="noStrike" kern="1200" cap="none" spc="0" normalizeH="0" baseline="0" noProof="0" dirty="0" err="1">
                <a:ln>
                  <a:noFill/>
                </a:ln>
                <a:solidFill>
                  <a:schemeClr val="bg1"/>
                </a:solidFill>
                <a:effectLst/>
                <a:uLnTx/>
                <a:uFillTx/>
                <a:latin typeface="Calibri" panose="020F0502020204030204"/>
                <a:ea typeface="+mn-ea"/>
                <a:cs typeface="+mn-cs"/>
              </a:rPr>
              <a:t>uestions</a:t>
            </a:r>
            <a:r>
              <a:rPr kumimoji="0" lang="en-US" sz="4000" b="1" i="0" u="none" strike="noStrike" kern="1200" cap="none" spc="0" normalizeH="0" baseline="0" noProof="0" dirty="0">
                <a:ln>
                  <a:noFill/>
                </a:ln>
                <a:solidFill>
                  <a:schemeClr val="bg1"/>
                </a:solidFill>
                <a:effectLst/>
                <a:uLnTx/>
                <a:uFillTx/>
                <a:latin typeface="Calibri" panose="020F0502020204030204"/>
                <a:ea typeface="+mn-ea"/>
                <a:cs typeface="+mn-cs"/>
              </a:rPr>
              <a:t> about </a:t>
            </a:r>
            <a:r>
              <a:rPr kumimoji="0" lang="en-US" sz="4000" b="1" i="0" u="none" strike="noStrike" kern="1200" cap="none" spc="0" normalizeH="0" baseline="0" noProof="0" dirty="0" err="1">
                <a:ln>
                  <a:noFill/>
                </a:ln>
                <a:solidFill>
                  <a:schemeClr val="bg1"/>
                </a:solidFill>
                <a:effectLst/>
                <a:uLnTx/>
                <a:uFillTx/>
                <a:latin typeface="Calibri" panose="020F0502020204030204"/>
                <a:ea typeface="+mn-ea"/>
                <a:cs typeface="+mn-cs"/>
              </a:rPr>
              <a:t>DClinPsy</a:t>
            </a:r>
            <a:r>
              <a:rPr kumimoji="0" lang="en-US" sz="4000" b="1" i="0" u="none" strike="noStrike" kern="1200" cap="none" spc="0" normalizeH="0" baseline="0" noProof="0" dirty="0">
                <a:ln>
                  <a:noFill/>
                </a:ln>
                <a:solidFill>
                  <a:schemeClr val="bg1"/>
                </a:solidFill>
                <a:effectLst/>
                <a:uLnTx/>
                <a:uFillTx/>
                <a:latin typeface="Calibri" panose="020F0502020204030204"/>
                <a:ea typeface="+mn-ea"/>
                <a:cs typeface="+mn-cs"/>
              </a:rPr>
              <a:t> research? </a:t>
            </a:r>
            <a:endParaRPr kumimoji="0" lang="en-US" sz="4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129874"/>
      </p:ext>
    </p:extLst>
  </p:cSld>
  <p:clrMapOvr>
    <a:masterClrMapping/>
  </p:clrMapOvr>
</p:sld>
</file>

<file path=ppt/theme/theme1.xml><?xml version="1.0" encoding="utf-8"?>
<a:theme xmlns:a="http://schemas.openxmlformats.org/drawingml/2006/main" name="AHS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C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EEEC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HAP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La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MA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MD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M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NB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NM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IT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Pharmac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Psycholog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SSES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Full p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 Toolkit AHSS Master" id="{B14D10EB-AB54-4145-84B1-5D6C05F8C787}" vid="{02B924AE-6EEB-7F40-AB9F-F15474958ED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P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PSJ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GF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H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HL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EL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621B7A88CADF49B04B6914440CECF7" ma:contentTypeVersion="15" ma:contentTypeDescription="Create a new document." ma:contentTypeScope="" ma:versionID="c6387643a197a68aba4e2fc370f306aa">
  <xsd:schema xmlns:xsd="http://www.w3.org/2001/XMLSchema" xmlns:xs="http://www.w3.org/2001/XMLSchema" xmlns:p="http://schemas.microsoft.com/office/2006/metadata/properties" xmlns:ns2="67a92ce6-2a38-46b4-9029-d4bb4d216744" xmlns:ns3="5b0534d2-e9d2-46a8-bd7c-9ac4c2b8347d" targetNamespace="http://schemas.microsoft.com/office/2006/metadata/properties" ma:root="true" ma:fieldsID="f8681e29f26191e17d883dfc6b9b6d3d" ns2:_="" ns3:_="">
    <xsd:import namespace="67a92ce6-2a38-46b4-9029-d4bb4d216744"/>
    <xsd:import namespace="5b0534d2-e9d2-46a8-bd7c-9ac4c2b8347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a92ce6-2a38-46b4-9029-d4bb4d216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49ff12-39f2-416e-aa91-245a66e6104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0534d2-e9d2-46a8-bd7c-9ac4c2b8347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dbbcfa5-7433-4755-a38a-222118f755f6}" ma:internalName="TaxCatchAll" ma:showField="CatchAllData" ma:web="5b0534d2-e9d2-46a8-bd7c-9ac4c2b834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a92ce6-2a38-46b4-9029-d4bb4d216744">
      <Terms xmlns="http://schemas.microsoft.com/office/infopath/2007/PartnerControls"/>
    </lcf76f155ced4ddcb4097134ff3c332f>
    <TaxCatchAll xmlns="5b0534d2-e9d2-46a8-bd7c-9ac4c2b8347d" xsi:nil="true"/>
  </documentManagement>
</p:properties>
</file>

<file path=customXml/itemProps1.xml><?xml version="1.0" encoding="utf-8"?>
<ds:datastoreItem xmlns:ds="http://schemas.openxmlformats.org/officeDocument/2006/customXml" ds:itemID="{6C486FFF-FFAF-4A70-82A6-43F3AFD1E184}"/>
</file>

<file path=customXml/itemProps2.xml><?xml version="1.0" encoding="utf-8"?>
<ds:datastoreItem xmlns:ds="http://schemas.openxmlformats.org/officeDocument/2006/customXml" ds:itemID="{6A06F79F-4770-4FDC-BC96-A1A4BA8B4C65}"/>
</file>

<file path=customXml/itemProps3.xml><?xml version="1.0" encoding="utf-8"?>
<ds:datastoreItem xmlns:ds="http://schemas.openxmlformats.org/officeDocument/2006/customXml" ds:itemID="{7F28D29F-00EF-4E33-92BC-9585A22DE41C}"/>
</file>

<file path=docProps/app.xml><?xml version="1.0" encoding="utf-8"?>
<Properties xmlns="http://schemas.openxmlformats.org/officeDocument/2006/extended-properties" xmlns:vt="http://schemas.openxmlformats.org/officeDocument/2006/docPropsVTypes">
  <TotalTime>4326</TotalTime>
  <Words>629</Words>
  <Application>Microsoft Office PowerPoint</Application>
  <PresentationFormat>Widescreen</PresentationFormat>
  <Paragraphs>81</Paragraphs>
  <Slides>8</Slides>
  <Notes>6</Notes>
  <HiddenSlides>0</HiddenSlides>
  <MMClips>0</MMClips>
  <ScaleCrop>false</ScaleCrop>
  <HeadingPairs>
    <vt:vector size="6" baseType="variant">
      <vt:variant>
        <vt:lpstr>Fonts Used</vt:lpstr>
      </vt:variant>
      <vt:variant>
        <vt:i4>3</vt:i4>
      </vt:variant>
      <vt:variant>
        <vt:lpstr>Theme</vt:lpstr>
      </vt:variant>
      <vt:variant>
        <vt:i4>27</vt:i4>
      </vt:variant>
      <vt:variant>
        <vt:lpstr>Slide Titles</vt:lpstr>
      </vt:variant>
      <vt:variant>
        <vt:i4>8</vt:i4>
      </vt:variant>
    </vt:vector>
  </HeadingPairs>
  <TitlesOfParts>
    <vt:vector size="38" baseType="lpstr">
      <vt:lpstr>Arial</vt:lpstr>
      <vt:lpstr>Calibri</vt:lpstr>
      <vt:lpstr>Calibri Light</vt:lpstr>
      <vt:lpstr>AHSS opener</vt:lpstr>
      <vt:lpstr>ECIT opener</vt:lpstr>
      <vt:lpstr>EPS opener</vt:lpstr>
      <vt:lpstr>GPSJ opener</vt:lpstr>
      <vt:lpstr>IGFS opener</vt:lpstr>
      <vt:lpstr>IHS opener</vt:lpstr>
      <vt:lpstr>MHLS opener</vt:lpstr>
      <vt:lpstr>MS opener</vt:lpstr>
      <vt:lpstr>AEL opener</vt:lpstr>
      <vt:lpstr>BS opener</vt:lpstr>
      <vt:lpstr>CCE opener</vt:lpstr>
      <vt:lpstr>EEECS opener</vt:lpstr>
      <vt:lpstr>HAPP opener</vt:lpstr>
      <vt:lpstr>Law opener</vt:lpstr>
      <vt:lpstr>MAE opener</vt:lpstr>
      <vt:lpstr>MDBS opener</vt:lpstr>
      <vt:lpstr>MP opener</vt:lpstr>
      <vt:lpstr>NBE opener</vt:lpstr>
      <vt:lpstr>NM opener</vt:lpstr>
      <vt:lpstr>Pharmacy opener</vt:lpstr>
      <vt:lpstr>Psychology opener</vt:lpstr>
      <vt:lpstr>SSESW opener</vt:lpstr>
      <vt:lpstr>White</vt:lpstr>
      <vt:lpstr>Grey</vt:lpstr>
      <vt:lpstr>Red</vt:lpstr>
      <vt:lpstr>Full pic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Office365 Acc.</dc:creator>
  <cp:lastModifiedBy>Mary Lavelle</cp:lastModifiedBy>
  <cp:revision>166</cp:revision>
  <dcterms:created xsi:type="dcterms:W3CDTF">2017-06-15T13:38:57Z</dcterms:created>
  <dcterms:modified xsi:type="dcterms:W3CDTF">2024-10-29T18:26:50Z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0x010100EB621B7A88CADF49B04B6914440CECF7</vt:lpwstr>
  </property>
</Properties>
</file>